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1"/>
  </p:notesMasterIdLst>
  <p:sldIdLst>
    <p:sldId id="256" r:id="rId2"/>
    <p:sldId id="463" r:id="rId3"/>
    <p:sldId id="519" r:id="rId4"/>
    <p:sldId id="522" r:id="rId5"/>
    <p:sldId id="523" r:id="rId6"/>
    <p:sldId id="520" r:id="rId7"/>
    <p:sldId id="521" r:id="rId8"/>
    <p:sldId id="513" r:id="rId9"/>
    <p:sldId id="514" r:id="rId10"/>
    <p:sldId id="512" r:id="rId11"/>
    <p:sldId id="515" r:id="rId12"/>
    <p:sldId id="516" r:id="rId13"/>
    <p:sldId id="517" r:id="rId14"/>
    <p:sldId id="477" r:id="rId15"/>
    <p:sldId id="399" r:id="rId16"/>
    <p:sldId id="409" r:id="rId17"/>
    <p:sldId id="481" r:id="rId18"/>
    <p:sldId id="482" r:id="rId19"/>
    <p:sldId id="50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75" autoAdjust="0"/>
    <p:restoredTop sz="95326" autoAdjust="0"/>
  </p:normalViewPr>
  <p:slideViewPr>
    <p:cSldViewPr snapToGrid="0">
      <p:cViewPr varScale="1">
        <p:scale>
          <a:sx n="70" d="100"/>
          <a:sy n="70" d="100"/>
        </p:scale>
        <p:origin x="101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a:t>
            </a:fld>
            <a:endParaRPr lang="en-US"/>
          </a:p>
        </p:txBody>
      </p:sp>
    </p:spTree>
    <p:extLst>
      <p:ext uri="{BB962C8B-B14F-4D97-AF65-F5344CB8AC3E}">
        <p14:creationId xmlns:p14="http://schemas.microsoft.com/office/powerpoint/2010/main" val="3462871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6</a:t>
            </a:fld>
            <a:endParaRPr lang="en-US"/>
          </a:p>
        </p:txBody>
      </p:sp>
    </p:spTree>
    <p:extLst>
      <p:ext uri="{BB962C8B-B14F-4D97-AF65-F5344CB8AC3E}">
        <p14:creationId xmlns:p14="http://schemas.microsoft.com/office/powerpoint/2010/main" val="1044212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12/28/2021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sv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github.com/signup?source=login" TargetMode="External"/><Relationship Id="rId7"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tif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9.tiff"/><Relationship Id="rId5" Type="http://schemas.openxmlformats.org/officeDocument/2006/relationships/image" Target="../media/image28.tiff"/><Relationship Id="rId10" Type="http://schemas.openxmlformats.org/officeDocument/2006/relationships/image" Target="../media/image2.png"/><Relationship Id="rId4" Type="http://schemas.openxmlformats.org/officeDocument/2006/relationships/image" Target="../media/image27.tiff"/><Relationship Id="rId9" Type="http://schemas.openxmlformats.org/officeDocument/2006/relationships/hyperlink" Target="https://anubhavtrainings.com/"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2.jpg"/><Relationship Id="rId7" Type="http://schemas.openxmlformats.org/officeDocument/2006/relationships/image" Target="../media/image34.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3.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hyperlink" Target="https://github.com/soyuztechnologies/UI5MicroExcel/blob/master/Day%2013/Exercise_P1_Fiori_Integration/webapp/view/View1.view.xml" TargetMode="External"/><Relationship Id="rId13" Type="http://schemas.openxmlformats.org/officeDocument/2006/relationships/hyperlink" Target="https://github.com/soyuztechnologies/UI5MicroExcel/blob/master/Day%2013/Exercise_P2_GetSingle/webapp/view/View2.view.xml" TargetMode="External"/><Relationship Id="rId3" Type="http://schemas.openxmlformats.org/officeDocument/2006/relationships/image" Target="../media/image10.jpeg"/><Relationship Id="rId7" Type="http://schemas.openxmlformats.org/officeDocument/2006/relationships/hyperlink" Target="https://github.com/soyuztechnologies/UI5MicroExcel/blob/master/Day%2013/Exercise_P1_Fiori_Integration/package.json" TargetMode="External"/><Relationship Id="rId12" Type="http://schemas.openxmlformats.org/officeDocument/2006/relationships/hyperlink" Target="https://github.com/soyuztechnologies/UI5MicroExcel/blob/master/Day%2013/Exercise_P2_GetSingle/webapp/controller/View1.controller.js"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github.com/soyuztechnologies/UI5MicroExcel/blob/master/Day%2013/Exercise_P1_Fiori_Integration/ui5.yaml" TargetMode="External"/><Relationship Id="rId11" Type="http://schemas.openxmlformats.org/officeDocument/2006/relationships/hyperlink" Target="https://github.com/soyuztechnologies/UI5MicroExcel/blob/master/Day%2013/Exercise_P2_GetSingle/webapp/view/View1.view.xml" TargetMode="External"/><Relationship Id="rId5" Type="http://schemas.openxmlformats.org/officeDocument/2006/relationships/hyperlink" Target="https://github.com/soyuztechnologies/UI5MicroExcel/blob/master/Day%2013/Exercise_P1_Fiori_Integration/webapp/manifest.json" TargetMode="External"/><Relationship Id="rId15" Type="http://schemas.openxmlformats.org/officeDocument/2006/relationships/hyperlink" Target="https://github.com/soyuztechnologies/UI5MicroExcel/blob/master/Day%2013/Exercise_P2_GetSingle/webapp/fragments/MoreInfo.fragment.xml" TargetMode="External"/><Relationship Id="rId10" Type="http://schemas.openxmlformats.org/officeDocument/2006/relationships/hyperlink" Target="https://github.com/soyuztechnologies/UI5MicroExcel/blob/master/Day%2013/ui5.yaml_forVSCode/ui5-local.yaml" TargetMode="External"/><Relationship Id="rId4" Type="http://schemas.openxmlformats.org/officeDocument/2006/relationships/image" Target="../media/image2.png"/><Relationship Id="rId9" Type="http://schemas.openxmlformats.org/officeDocument/2006/relationships/hyperlink" Target="https://github.com/soyuztechnologies/UI5MicroExcel/blob/master/Day%2013/ui5.yaml_forVSCode/ui5.yaml" TargetMode="External"/><Relationship Id="rId14" Type="http://schemas.openxmlformats.org/officeDocument/2006/relationships/hyperlink" Target="https://github.com/soyuztechnologies/UI5MicroExcel/blob/master/Day%2013/Exercise_P2_GetSingle/webapp/controller/View2.controller.js"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github.com/soyuztechnologies/UI5MicroExcel/blob/master/Day%2013/Exercise_Create/webapp/manifest.json" TargetMode="External"/><Relationship Id="rId3" Type="http://schemas.openxmlformats.org/officeDocument/2006/relationships/image" Target="../media/image11.png"/><Relationship Id="rId7" Type="http://schemas.openxmlformats.org/officeDocument/2006/relationships/hyperlink" Target="https://github.com/soyuztechnologies/UI5MicroExcel/blob/master/Day%2013/Exercise_Create/webapp/controller/Add.controller.js"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MicroExcel/blob/master/Day%2013/Exercise_Create/webapp/view/Add.view.xml" TargetMode="External"/><Relationship Id="rId5" Type="http://schemas.openxmlformats.org/officeDocument/2006/relationships/hyperlink" Target="https://github.com/soyuztechnologies/UI5MicroExcel/blob/master/Day%2013/Exercise_Create/webapp/controller/View1.controller.js" TargetMode="External"/><Relationship Id="rId4" Type="http://schemas.openxmlformats.org/officeDocument/2006/relationships/hyperlink" Target="https://github.com/soyuztechnologies/UI5MicroExcel/blob/master/Day%2013/Exercise_Create/webapp/view/View1.view.xml" TargetMode="External"/><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oyuztechnologies/UI5MicroExcel/blob/master/Day%2013/Exercise_Update_Delete/webapp/view/Add.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hyperlink" Target="https://github.com/soyuztechnologies/UI5MicroExcel/blob/master/Day%2013/Exercise_Update_Delete/webapp/controller/Add.controller.j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oyuztechnologies/UI5MicroExcel/blob/master/Day%2013/Exercise_FunctionImport/webapp/view/Add.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hyperlink" Target="https://github.com/soyuztechnologies/UI5MicroExcel/blob/master/Day%2013/Exercise_FunctionImport/webapp/controller/Add.controller.j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993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13</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Git and GitHub</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884709" cy="1754326"/>
          </a:xfrm>
          <a:prstGeom prst="rect">
            <a:avLst/>
          </a:prstGeom>
          <a:noFill/>
        </p:spPr>
        <p:txBody>
          <a:bodyPr wrap="square" rtlCol="0">
            <a:spAutoFit/>
          </a:bodyPr>
          <a:lstStyle/>
          <a:p>
            <a:pPr algn="just"/>
            <a:r>
              <a:rPr lang="en-US" b="1" i="0" dirty="0">
                <a:solidFill>
                  <a:srgbClr val="202124"/>
                </a:solidFill>
                <a:effectLst/>
              </a:rPr>
              <a:t>Git is a version control system that lets you manage and keep track of your source code history</a:t>
            </a:r>
            <a:r>
              <a:rPr lang="en-US" b="0" i="0" dirty="0">
                <a:solidFill>
                  <a:srgbClr val="202124"/>
                </a:solidFill>
                <a:effectLst/>
              </a:rPr>
              <a:t>.</a:t>
            </a:r>
          </a:p>
          <a:p>
            <a:pPr algn="just"/>
            <a:r>
              <a:rPr lang="en-US" b="0" i="0" dirty="0">
                <a:solidFill>
                  <a:srgbClr val="202124"/>
                </a:solidFill>
                <a:effectLst/>
              </a:rPr>
              <a:t>GitHub is a cloud-based hosting service that lets you manage Git repositories.</a:t>
            </a:r>
            <a:endParaRPr lang="en-US" dirty="0">
              <a:solidFill>
                <a:prstClr val="black"/>
              </a:solidFill>
            </a:endParaRPr>
          </a:p>
          <a:p>
            <a:pPr algn="just"/>
            <a:r>
              <a:rPr lang="en-US" dirty="0">
                <a:solidFill>
                  <a:prstClr val="black"/>
                </a:solidFill>
              </a:rPr>
              <a:t>Git HUB is a central repository to store all the code. Git is a </a:t>
            </a:r>
            <a:r>
              <a:rPr lang="en-US" b="1" i="1" u="sng" dirty="0">
                <a:solidFill>
                  <a:prstClr val="black"/>
                </a:solidFill>
              </a:rPr>
              <a:t>distributed repository management </a:t>
            </a:r>
            <a:r>
              <a:rPr lang="en-US" dirty="0">
                <a:solidFill>
                  <a:prstClr val="black"/>
                </a:solidFill>
              </a:rPr>
              <a:t>system, which allows development teams to organize and sync their development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40172D93-1B54-4F37-8458-76E37266DB6F}"/>
              </a:ext>
            </a:extLst>
          </p:cNvPr>
          <p:cNvSpPr txBox="1"/>
          <p:nvPr/>
        </p:nvSpPr>
        <p:spPr>
          <a:xfrm>
            <a:off x="261760" y="2531548"/>
            <a:ext cx="11118915" cy="2861040"/>
          </a:xfrm>
          <a:prstGeom prst="rect">
            <a:avLst/>
          </a:prstGeom>
          <a:noFill/>
        </p:spPr>
        <p:txBody>
          <a:bodyPr wrap="square">
            <a:spAutoFit/>
          </a:bodyPr>
          <a:lstStyle/>
          <a:p>
            <a:pPr algn="just" defTabSz="914126"/>
            <a:r>
              <a:rPr lang="en-US" sz="1799" dirty="0">
                <a:solidFill>
                  <a:prstClr val="black"/>
                </a:solidFill>
                <a:latin typeface="Calibri"/>
              </a:rPr>
              <a:t>Use Case- I am working as a Fiori Developer in an MNC and I want to share my code with fellow developers, currently I am downloading the zip/tar file and sharing over email. </a:t>
            </a:r>
          </a:p>
          <a:p>
            <a:pPr marL="285750" indent="-285750" algn="just" defTabSz="914126">
              <a:buFontTx/>
              <a:buChar char="-"/>
            </a:pPr>
            <a:r>
              <a:rPr lang="en-US" sz="1799" dirty="0">
                <a:solidFill>
                  <a:prstClr val="black"/>
                </a:solidFill>
                <a:latin typeface="Calibri"/>
              </a:rPr>
              <a:t>This way we will have piles of emails in our account, </a:t>
            </a:r>
          </a:p>
          <a:p>
            <a:pPr marL="285750" indent="-285750" algn="just" defTabSz="914126">
              <a:buFontTx/>
              <a:buChar char="-"/>
            </a:pPr>
            <a:r>
              <a:rPr lang="en-US" sz="1799" dirty="0">
                <a:solidFill>
                  <a:prstClr val="black"/>
                </a:solidFill>
                <a:latin typeface="Calibri"/>
              </a:rPr>
              <a:t>especially when we work in a team of size 40 developers it becomes very hard to sync changes.</a:t>
            </a:r>
          </a:p>
          <a:p>
            <a:pPr marL="285750" indent="-285750" algn="just" defTabSz="914126">
              <a:buFontTx/>
              <a:buChar char="-"/>
            </a:pPr>
            <a:r>
              <a:rPr lang="en-US" sz="1799" dirty="0">
                <a:solidFill>
                  <a:prstClr val="black"/>
                </a:solidFill>
                <a:latin typeface="Calibri"/>
              </a:rPr>
              <a:t>There is version control. Last night my app was stable, I made some changes this morning which messed up the whole project. I some how pray to god that can you please take me in past.</a:t>
            </a:r>
          </a:p>
          <a:p>
            <a:pPr marL="285750" indent="-285750" algn="just" defTabSz="914126">
              <a:buFontTx/>
              <a:buChar char="-"/>
            </a:pPr>
            <a:r>
              <a:rPr lang="en-US" sz="1799" dirty="0">
                <a:solidFill>
                  <a:prstClr val="black"/>
                </a:solidFill>
                <a:latin typeface="Calibri"/>
              </a:rPr>
              <a:t>In a big team, many developers touching each other’s code and it’s hard to blame someone who disrupt the code.</a:t>
            </a:r>
          </a:p>
          <a:p>
            <a:pPr marL="285750" indent="-285750" algn="just" defTabSz="914126">
              <a:buFontTx/>
              <a:buChar char="-"/>
            </a:pPr>
            <a:r>
              <a:rPr lang="en-US" sz="1799" dirty="0">
                <a:solidFill>
                  <a:prstClr val="black"/>
                </a:solidFill>
                <a:latin typeface="Calibri"/>
              </a:rPr>
              <a:t>It is also very hard to merge changes when done in same file.</a:t>
            </a:r>
          </a:p>
          <a:p>
            <a:pPr marL="285750" indent="-285750" algn="just" defTabSz="914126">
              <a:buFontTx/>
              <a:buChar char="-"/>
            </a:pPr>
            <a:r>
              <a:rPr lang="en-US" sz="1799" dirty="0">
                <a:solidFill>
                  <a:prstClr val="black"/>
                </a:solidFill>
                <a:latin typeface="Calibri"/>
              </a:rPr>
              <a:t>As a developer, I am using BAS today, tomorrow I will use VS Code and next day Web IDE and very next week Atom. How can I easily port my code between these tools.</a:t>
            </a:r>
          </a:p>
        </p:txBody>
      </p:sp>
      <p:sp>
        <p:nvSpPr>
          <p:cNvPr id="9" name="TextBox 8">
            <a:extLst>
              <a:ext uri="{FF2B5EF4-FFF2-40B4-BE49-F238E27FC236}">
                <a16:creationId xmlns:a16="http://schemas.microsoft.com/office/drawing/2014/main" id="{1A5E6F5B-216A-4944-B6A8-C5F0862912CA}"/>
              </a:ext>
            </a:extLst>
          </p:cNvPr>
          <p:cNvSpPr txBox="1"/>
          <p:nvPr/>
        </p:nvSpPr>
        <p:spPr>
          <a:xfrm>
            <a:off x="261761" y="5716394"/>
            <a:ext cx="5141512" cy="922945"/>
          </a:xfrm>
          <a:prstGeom prst="rect">
            <a:avLst/>
          </a:prstGeom>
          <a:noFill/>
        </p:spPr>
        <p:txBody>
          <a:bodyPr wrap="square">
            <a:spAutoFit/>
          </a:bodyPr>
          <a:lstStyle/>
          <a:p>
            <a:pPr algn="just" defTabSz="914126"/>
            <a:r>
              <a:rPr lang="en-US" sz="1799" dirty="0">
                <a:solidFill>
                  <a:prstClr val="black"/>
                </a:solidFill>
                <a:latin typeface="Calibri"/>
              </a:rPr>
              <a:t>You can install git in local machine using below link (however, it comes along with all dev tools)</a:t>
            </a:r>
          </a:p>
          <a:p>
            <a:pPr algn="just" defTabSz="914126"/>
            <a:r>
              <a:rPr lang="en-US" sz="1799" dirty="0">
                <a:solidFill>
                  <a:prstClr val="black"/>
                </a:solidFill>
                <a:latin typeface="Calibri"/>
                <a:hlinkClick r:id="rId3"/>
              </a:rPr>
              <a:t>https://git-scm.com/downloads</a:t>
            </a:r>
            <a:endParaRPr lang="en-US" dirty="0"/>
          </a:p>
        </p:txBody>
      </p:sp>
      <p:pic>
        <p:nvPicPr>
          <p:cNvPr id="1028" name="Picture 4" descr="Git and GitHub for Undergrad Engineers - Python for Undergraduate Engineers">
            <a:extLst>
              <a:ext uri="{FF2B5EF4-FFF2-40B4-BE49-F238E27FC236}">
                <a16:creationId xmlns:a16="http://schemas.microsoft.com/office/drawing/2014/main" id="{FB1DDA1D-F32B-4261-AF75-4C0AF9457AD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6473" y="993239"/>
            <a:ext cx="3709421" cy="1032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951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99159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GitHub Works and commands in Git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89481"/>
            <a:ext cx="11161643" cy="369332"/>
          </a:xfrm>
          <a:prstGeom prst="rect">
            <a:avLst/>
          </a:prstGeom>
          <a:noFill/>
        </p:spPr>
        <p:txBody>
          <a:bodyPr wrap="square" rtlCol="0">
            <a:spAutoFit/>
          </a:bodyPr>
          <a:lstStyle/>
          <a:p>
            <a:r>
              <a:rPr lang="en-US" dirty="0"/>
              <a:t>We will see some important commands related to Git and will see how GitHub works.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Graphic 5" descr="User outline">
            <a:extLst>
              <a:ext uri="{FF2B5EF4-FFF2-40B4-BE49-F238E27FC236}">
                <a16:creationId xmlns:a16="http://schemas.microsoft.com/office/drawing/2014/main" id="{1FA466ED-4051-4FD6-9D30-2F76129B4F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8553" y="1438850"/>
            <a:ext cx="914400" cy="914400"/>
          </a:xfrm>
          <a:prstGeom prst="rect">
            <a:avLst/>
          </a:prstGeom>
        </p:spPr>
      </p:pic>
      <p:sp>
        <p:nvSpPr>
          <p:cNvPr id="7" name="TextBox 6">
            <a:extLst>
              <a:ext uri="{FF2B5EF4-FFF2-40B4-BE49-F238E27FC236}">
                <a16:creationId xmlns:a16="http://schemas.microsoft.com/office/drawing/2014/main" id="{B682BB51-BFE2-42E1-99B2-12DEB8237297}"/>
              </a:ext>
            </a:extLst>
          </p:cNvPr>
          <p:cNvSpPr txBox="1"/>
          <p:nvPr/>
        </p:nvSpPr>
        <p:spPr>
          <a:xfrm>
            <a:off x="25742" y="2353250"/>
            <a:ext cx="1680021" cy="369332"/>
          </a:xfrm>
          <a:prstGeom prst="rect">
            <a:avLst/>
          </a:prstGeom>
          <a:noFill/>
        </p:spPr>
        <p:txBody>
          <a:bodyPr wrap="square" rtlCol="0">
            <a:spAutoFit/>
          </a:bodyPr>
          <a:lstStyle/>
          <a:p>
            <a:r>
              <a:rPr lang="en-US" dirty="0"/>
              <a:t>User (Anubhav)</a:t>
            </a:r>
          </a:p>
        </p:txBody>
      </p:sp>
      <p:sp>
        <p:nvSpPr>
          <p:cNvPr id="9" name="Rectangle 8">
            <a:extLst>
              <a:ext uri="{FF2B5EF4-FFF2-40B4-BE49-F238E27FC236}">
                <a16:creationId xmlns:a16="http://schemas.microsoft.com/office/drawing/2014/main" id="{5C7B96B9-C6E6-4125-A214-653BDEBE30A7}"/>
              </a:ext>
            </a:extLst>
          </p:cNvPr>
          <p:cNvSpPr/>
          <p:nvPr/>
        </p:nvSpPr>
        <p:spPr>
          <a:xfrm>
            <a:off x="2182092" y="1316935"/>
            <a:ext cx="2202873" cy="167293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474B0C4-C54B-4D87-A9DE-19FF63C7105F}"/>
              </a:ext>
            </a:extLst>
          </p:cNvPr>
          <p:cNvSpPr/>
          <p:nvPr/>
        </p:nvSpPr>
        <p:spPr>
          <a:xfrm>
            <a:off x="2337953" y="1509556"/>
            <a:ext cx="1901538" cy="131677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Fiori Project (or any kind of project)</a:t>
            </a:r>
          </a:p>
        </p:txBody>
      </p:sp>
      <p:grpSp>
        <p:nvGrpSpPr>
          <p:cNvPr id="11" name="Group 10">
            <a:extLst>
              <a:ext uri="{FF2B5EF4-FFF2-40B4-BE49-F238E27FC236}">
                <a16:creationId xmlns:a16="http://schemas.microsoft.com/office/drawing/2014/main" id="{D588A431-D7FA-4A42-BF18-77DA1328D451}"/>
              </a:ext>
            </a:extLst>
          </p:cNvPr>
          <p:cNvGrpSpPr/>
          <p:nvPr/>
        </p:nvGrpSpPr>
        <p:grpSpPr>
          <a:xfrm>
            <a:off x="136891" y="4296742"/>
            <a:ext cx="1457722" cy="1066800"/>
            <a:chOff x="791363" y="4809550"/>
            <a:chExt cx="1457722" cy="1066800"/>
          </a:xfrm>
        </p:grpSpPr>
        <p:pic>
          <p:nvPicPr>
            <p:cNvPr id="13" name="Graphic 12" descr="User outline">
              <a:extLst>
                <a:ext uri="{FF2B5EF4-FFF2-40B4-BE49-F238E27FC236}">
                  <a16:creationId xmlns:a16="http://schemas.microsoft.com/office/drawing/2014/main" id="{E24FB646-19BD-4C9A-BC7D-770E9FF135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4685" y="4812084"/>
              <a:ext cx="914400" cy="914400"/>
            </a:xfrm>
            <a:prstGeom prst="rect">
              <a:avLst/>
            </a:prstGeom>
          </p:spPr>
        </p:pic>
        <p:pic>
          <p:nvPicPr>
            <p:cNvPr id="14" name="Graphic 13" descr="User outline">
              <a:extLst>
                <a:ext uri="{FF2B5EF4-FFF2-40B4-BE49-F238E27FC236}">
                  <a16:creationId xmlns:a16="http://schemas.microsoft.com/office/drawing/2014/main" id="{4F7A364B-53B4-422D-A6A1-8B7E7D7800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3024" y="4961950"/>
              <a:ext cx="914400" cy="914400"/>
            </a:xfrm>
            <a:prstGeom prst="rect">
              <a:avLst/>
            </a:prstGeom>
          </p:spPr>
        </p:pic>
        <p:pic>
          <p:nvPicPr>
            <p:cNvPr id="15" name="Graphic 14" descr="User outline">
              <a:extLst>
                <a:ext uri="{FF2B5EF4-FFF2-40B4-BE49-F238E27FC236}">
                  <a16:creationId xmlns:a16="http://schemas.microsoft.com/office/drawing/2014/main" id="{B02B30BA-5B42-4898-AE67-E94E6BCD1C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363" y="4809550"/>
              <a:ext cx="914400" cy="914400"/>
            </a:xfrm>
            <a:prstGeom prst="rect">
              <a:avLst/>
            </a:prstGeom>
          </p:spPr>
        </p:pic>
      </p:grpSp>
      <p:cxnSp>
        <p:nvCxnSpPr>
          <p:cNvPr id="16" name="Straight Arrow Connector 15">
            <a:extLst>
              <a:ext uri="{FF2B5EF4-FFF2-40B4-BE49-F238E27FC236}">
                <a16:creationId xmlns:a16="http://schemas.microsoft.com/office/drawing/2014/main" id="{D0A7173C-1449-45C5-9053-A72E0A2CB48B}"/>
              </a:ext>
            </a:extLst>
          </p:cNvPr>
          <p:cNvCxnSpPr>
            <a:stCxn id="6" idx="3"/>
          </p:cNvCxnSpPr>
          <p:nvPr/>
        </p:nvCxnSpPr>
        <p:spPr>
          <a:xfrm>
            <a:off x="1322953" y="1896050"/>
            <a:ext cx="113969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832FE982-749D-4562-B803-8A7BAA4CDE0D}"/>
              </a:ext>
            </a:extLst>
          </p:cNvPr>
          <p:cNvSpPr txBox="1"/>
          <p:nvPr/>
        </p:nvSpPr>
        <p:spPr>
          <a:xfrm>
            <a:off x="2278465" y="3012552"/>
            <a:ext cx="2627772" cy="369332"/>
          </a:xfrm>
          <a:prstGeom prst="rect">
            <a:avLst/>
          </a:prstGeom>
          <a:noFill/>
        </p:spPr>
        <p:txBody>
          <a:bodyPr wrap="square" rtlCol="0">
            <a:spAutoFit/>
          </a:bodyPr>
          <a:lstStyle/>
          <a:p>
            <a:r>
              <a:rPr lang="en-US" dirty="0"/>
              <a:t>Anubhav’s local machine</a:t>
            </a:r>
          </a:p>
        </p:txBody>
      </p:sp>
      <p:sp>
        <p:nvSpPr>
          <p:cNvPr id="18" name="TextBox 17">
            <a:extLst>
              <a:ext uri="{FF2B5EF4-FFF2-40B4-BE49-F238E27FC236}">
                <a16:creationId xmlns:a16="http://schemas.microsoft.com/office/drawing/2014/main" id="{85433A9A-5933-45F9-8C49-A8F11F14CA70}"/>
              </a:ext>
            </a:extLst>
          </p:cNvPr>
          <p:cNvSpPr txBox="1"/>
          <p:nvPr/>
        </p:nvSpPr>
        <p:spPr>
          <a:xfrm>
            <a:off x="76947" y="5347088"/>
            <a:ext cx="2492009" cy="1477328"/>
          </a:xfrm>
          <a:prstGeom prst="rect">
            <a:avLst/>
          </a:prstGeom>
          <a:noFill/>
        </p:spPr>
        <p:txBody>
          <a:bodyPr wrap="square" rtlCol="0">
            <a:spAutoFit/>
          </a:bodyPr>
          <a:lstStyle/>
          <a:p>
            <a:r>
              <a:rPr lang="en-US" dirty="0"/>
              <a:t>Users which are working on the different parts of the same project on different Platforms (BAS, VS Code, Web IDE)</a:t>
            </a:r>
          </a:p>
        </p:txBody>
      </p:sp>
      <p:cxnSp>
        <p:nvCxnSpPr>
          <p:cNvPr id="21" name="Connector: Elbow 20">
            <a:extLst>
              <a:ext uri="{FF2B5EF4-FFF2-40B4-BE49-F238E27FC236}">
                <a16:creationId xmlns:a16="http://schemas.microsoft.com/office/drawing/2014/main" id="{21910622-B217-4CCD-90F2-6F950A9FFFFA}"/>
              </a:ext>
            </a:extLst>
          </p:cNvPr>
          <p:cNvCxnSpPr>
            <a:cxnSpLocks/>
            <a:stCxn id="10" idx="1"/>
            <a:endCxn id="23" idx="2"/>
          </p:cNvCxnSpPr>
          <p:nvPr/>
        </p:nvCxnSpPr>
        <p:spPr>
          <a:xfrm rot="10800000" flipV="1">
            <a:off x="1187123" y="2167942"/>
            <a:ext cx="1150831" cy="2145254"/>
          </a:xfrm>
          <a:prstGeom prst="bentConnector4">
            <a:avLst>
              <a:gd name="adj1" fmla="val 26544"/>
              <a:gd name="adj2" fmla="val 91281"/>
            </a:avLst>
          </a:prstGeom>
          <a:ln>
            <a:tailEnd type="triangle"/>
          </a:ln>
        </p:spPr>
        <p:style>
          <a:lnRef idx="3">
            <a:schemeClr val="accent5"/>
          </a:lnRef>
          <a:fillRef idx="0">
            <a:schemeClr val="accent5"/>
          </a:fillRef>
          <a:effectRef idx="2">
            <a:schemeClr val="accent5"/>
          </a:effectRef>
          <a:fontRef idx="minor">
            <a:schemeClr val="tx1"/>
          </a:fontRef>
        </p:style>
      </p:cxnSp>
      <p:sp>
        <p:nvSpPr>
          <p:cNvPr id="23" name="TextBox 22">
            <a:extLst>
              <a:ext uri="{FF2B5EF4-FFF2-40B4-BE49-F238E27FC236}">
                <a16:creationId xmlns:a16="http://schemas.microsoft.com/office/drawing/2014/main" id="{11704DD0-CC8B-42C1-B67E-1143E5A1139D}"/>
              </a:ext>
            </a:extLst>
          </p:cNvPr>
          <p:cNvSpPr txBox="1"/>
          <p:nvPr/>
        </p:nvSpPr>
        <p:spPr>
          <a:xfrm>
            <a:off x="231610" y="3112867"/>
            <a:ext cx="1911023" cy="120032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But how all users will work on the project at a same time?</a:t>
            </a:r>
          </a:p>
        </p:txBody>
      </p:sp>
      <p:pic>
        <p:nvPicPr>
          <p:cNvPr id="32" name="Picture 31">
            <a:extLst>
              <a:ext uri="{FF2B5EF4-FFF2-40B4-BE49-F238E27FC236}">
                <a16:creationId xmlns:a16="http://schemas.microsoft.com/office/drawing/2014/main" id="{9F197511-A4D1-49A4-ABEE-8B216E47BA51}"/>
              </a:ext>
            </a:extLst>
          </p:cNvPr>
          <p:cNvPicPr>
            <a:picLocks noChangeAspect="1"/>
          </p:cNvPicPr>
          <p:nvPr/>
        </p:nvPicPr>
        <p:blipFill rotWithShape="1">
          <a:blip r:embed="rId5"/>
          <a:srcRect t="20534" r="3828" b="18801"/>
          <a:stretch/>
        </p:blipFill>
        <p:spPr>
          <a:xfrm>
            <a:off x="3759223" y="3993723"/>
            <a:ext cx="1846894" cy="1091045"/>
          </a:xfrm>
          <a:prstGeom prst="rect">
            <a:avLst/>
          </a:prstGeom>
        </p:spPr>
      </p:pic>
      <p:cxnSp>
        <p:nvCxnSpPr>
          <p:cNvPr id="34" name="Straight Arrow Connector 33">
            <a:extLst>
              <a:ext uri="{FF2B5EF4-FFF2-40B4-BE49-F238E27FC236}">
                <a16:creationId xmlns:a16="http://schemas.microsoft.com/office/drawing/2014/main" id="{83853FE6-CF5B-47C2-BBF9-8B6AD3257C0C}"/>
              </a:ext>
            </a:extLst>
          </p:cNvPr>
          <p:cNvCxnSpPr>
            <a:stCxn id="23" idx="3"/>
            <a:endCxn id="32" idx="1"/>
          </p:cNvCxnSpPr>
          <p:nvPr/>
        </p:nvCxnSpPr>
        <p:spPr>
          <a:xfrm>
            <a:off x="2142633" y="3713032"/>
            <a:ext cx="1616590" cy="82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7F1CA23-5BBA-4137-A7B7-BD1485BF32BE}"/>
              </a:ext>
            </a:extLst>
          </p:cNvPr>
          <p:cNvSpPr txBox="1"/>
          <p:nvPr/>
        </p:nvSpPr>
        <p:spPr>
          <a:xfrm>
            <a:off x="2907338" y="3585830"/>
            <a:ext cx="1400667" cy="923330"/>
          </a:xfrm>
          <a:prstGeom prst="rect">
            <a:avLst/>
          </a:prstGeom>
          <a:noFill/>
        </p:spPr>
        <p:txBody>
          <a:bodyPr wrap="square" rtlCol="0">
            <a:spAutoFit/>
          </a:bodyPr>
          <a:lstStyle/>
          <a:p>
            <a:r>
              <a:rPr lang="en-US" dirty="0"/>
              <a:t>Here GitHub comes into picture</a:t>
            </a:r>
          </a:p>
        </p:txBody>
      </p:sp>
      <p:sp>
        <p:nvSpPr>
          <p:cNvPr id="37" name="Rectangle 36">
            <a:extLst>
              <a:ext uri="{FF2B5EF4-FFF2-40B4-BE49-F238E27FC236}">
                <a16:creationId xmlns:a16="http://schemas.microsoft.com/office/drawing/2014/main" id="{6AD6DA80-779D-4E52-8BF3-C26A30B129F1}"/>
              </a:ext>
            </a:extLst>
          </p:cNvPr>
          <p:cNvSpPr/>
          <p:nvPr/>
        </p:nvSpPr>
        <p:spPr>
          <a:xfrm>
            <a:off x="3659857" y="5407462"/>
            <a:ext cx="2116282" cy="50755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Project Repository</a:t>
            </a:r>
          </a:p>
        </p:txBody>
      </p:sp>
      <p:cxnSp>
        <p:nvCxnSpPr>
          <p:cNvPr id="39" name="Straight Connector 38">
            <a:extLst>
              <a:ext uri="{FF2B5EF4-FFF2-40B4-BE49-F238E27FC236}">
                <a16:creationId xmlns:a16="http://schemas.microsoft.com/office/drawing/2014/main" id="{CDCB0151-E030-4B21-A9FA-202DBE6356BF}"/>
              </a:ext>
            </a:extLst>
          </p:cNvPr>
          <p:cNvCxnSpPr>
            <a:cxnSpLocks/>
            <a:stCxn id="37" idx="0"/>
          </p:cNvCxnSpPr>
          <p:nvPr/>
        </p:nvCxnSpPr>
        <p:spPr>
          <a:xfrm flipV="1">
            <a:off x="4717998" y="4801107"/>
            <a:ext cx="0" cy="60635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9962E51E-A4B4-417C-A19E-74B9D3EAAD28}"/>
              </a:ext>
            </a:extLst>
          </p:cNvPr>
          <p:cNvSpPr txBox="1"/>
          <p:nvPr/>
        </p:nvSpPr>
        <p:spPr>
          <a:xfrm>
            <a:off x="3828256" y="5892152"/>
            <a:ext cx="2014329" cy="923330"/>
          </a:xfrm>
          <a:prstGeom prst="rect">
            <a:avLst/>
          </a:prstGeom>
          <a:noFill/>
        </p:spPr>
        <p:txBody>
          <a:bodyPr wrap="square" rtlCol="0">
            <a:spAutoFit/>
          </a:bodyPr>
          <a:lstStyle/>
          <a:p>
            <a:r>
              <a:rPr lang="en-US" dirty="0"/>
              <a:t>The project will be kept in a repository in the GitHub</a:t>
            </a:r>
          </a:p>
        </p:txBody>
      </p:sp>
      <p:cxnSp>
        <p:nvCxnSpPr>
          <p:cNvPr id="47" name="Connector: Elbow 46">
            <a:extLst>
              <a:ext uri="{FF2B5EF4-FFF2-40B4-BE49-F238E27FC236}">
                <a16:creationId xmlns:a16="http://schemas.microsoft.com/office/drawing/2014/main" id="{D873AE53-1167-4BB2-AA55-2B8116E8E4C8}"/>
              </a:ext>
            </a:extLst>
          </p:cNvPr>
          <p:cNvCxnSpPr>
            <a:cxnSpLocks/>
          </p:cNvCxnSpPr>
          <p:nvPr/>
        </p:nvCxnSpPr>
        <p:spPr>
          <a:xfrm>
            <a:off x="4424562" y="2153403"/>
            <a:ext cx="1391174" cy="3507834"/>
          </a:xfrm>
          <a:prstGeom prst="bentConnector3">
            <a:avLst>
              <a:gd name="adj1" fmla="val 119419"/>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51" name="Connector: Elbow 50">
            <a:extLst>
              <a:ext uri="{FF2B5EF4-FFF2-40B4-BE49-F238E27FC236}">
                <a16:creationId xmlns:a16="http://schemas.microsoft.com/office/drawing/2014/main" id="{F6A20555-59B0-4444-A17B-62FCF15D2119}"/>
              </a:ext>
            </a:extLst>
          </p:cNvPr>
          <p:cNvCxnSpPr>
            <a:cxnSpLocks/>
            <a:stCxn id="13" idx="3"/>
            <a:endCxn id="37" idx="1"/>
          </p:cNvCxnSpPr>
          <p:nvPr/>
        </p:nvCxnSpPr>
        <p:spPr>
          <a:xfrm>
            <a:off x="1594613" y="4756476"/>
            <a:ext cx="2065244" cy="904761"/>
          </a:xfrm>
          <a:prstGeom prst="bentConnector3">
            <a:avLst>
              <a:gd name="adj1" fmla="val 50000"/>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63" name="Straight Connector 62">
            <a:extLst>
              <a:ext uri="{FF2B5EF4-FFF2-40B4-BE49-F238E27FC236}">
                <a16:creationId xmlns:a16="http://schemas.microsoft.com/office/drawing/2014/main" id="{1A5D765A-0F74-464E-B30A-4FC0F5B46D45}"/>
              </a:ext>
            </a:extLst>
          </p:cNvPr>
          <p:cNvCxnSpPr>
            <a:cxnSpLocks/>
          </p:cNvCxnSpPr>
          <p:nvPr/>
        </p:nvCxnSpPr>
        <p:spPr>
          <a:xfrm>
            <a:off x="6580441" y="1158099"/>
            <a:ext cx="0" cy="5628698"/>
          </a:xfrm>
          <a:prstGeom prst="line">
            <a:avLst/>
          </a:prstGeom>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9C222550-1069-4F4A-890D-66C21569B946}"/>
              </a:ext>
            </a:extLst>
          </p:cNvPr>
          <p:cNvSpPr txBox="1"/>
          <p:nvPr/>
        </p:nvSpPr>
        <p:spPr>
          <a:xfrm>
            <a:off x="6580441" y="1176282"/>
            <a:ext cx="5379950" cy="5078313"/>
          </a:xfrm>
          <a:prstGeom prst="rect">
            <a:avLst/>
          </a:prstGeom>
          <a:noFill/>
        </p:spPr>
        <p:txBody>
          <a:bodyPr wrap="square" rtlCol="0">
            <a:spAutoFit/>
          </a:bodyPr>
          <a:lstStyle/>
          <a:p>
            <a:pPr algn="just"/>
            <a:r>
              <a:rPr lang="en-US" dirty="0"/>
              <a:t>Some important commands to use git.</a:t>
            </a:r>
          </a:p>
          <a:p>
            <a:pPr marL="285750" indent="-285750" algn="just">
              <a:buFont typeface="Wingdings" panose="05000000000000000000" pitchFamily="2" charset="2"/>
              <a:buChar char="§"/>
            </a:pPr>
            <a:r>
              <a:rPr lang="en-US" b="1" dirty="0"/>
              <a:t>git Init: </a:t>
            </a:r>
            <a:r>
              <a:rPr lang="en-US" dirty="0"/>
              <a:t>It is used to initialize a new Git Repository in the system.</a:t>
            </a:r>
          </a:p>
          <a:p>
            <a:pPr marL="285750" indent="-285750" algn="just">
              <a:buFont typeface="Wingdings" panose="05000000000000000000" pitchFamily="2" charset="2"/>
              <a:buChar char="§"/>
            </a:pPr>
            <a:r>
              <a:rPr lang="en-US" b="1" dirty="0"/>
              <a:t>git add &lt;filename&gt;: </a:t>
            </a:r>
            <a:r>
              <a:rPr lang="en-US" dirty="0"/>
              <a:t>It is used to stage the changes of the file to git repository. We can use ‘</a:t>
            </a:r>
            <a:r>
              <a:rPr lang="en-US" b="1" dirty="0"/>
              <a:t>git add .</a:t>
            </a:r>
            <a:r>
              <a:rPr lang="en-US" dirty="0"/>
              <a:t>’ to stage the changes of all files.</a:t>
            </a:r>
          </a:p>
          <a:p>
            <a:pPr marL="285750" indent="-285750" algn="just">
              <a:buFont typeface="Wingdings" panose="05000000000000000000" pitchFamily="2" charset="2"/>
              <a:buChar char="§"/>
            </a:pPr>
            <a:r>
              <a:rPr lang="en-US" b="1" dirty="0"/>
              <a:t>git commit: </a:t>
            </a:r>
            <a:r>
              <a:rPr lang="en-US" dirty="0"/>
              <a:t>It is used to commit all the staged changes with a message.</a:t>
            </a:r>
          </a:p>
          <a:p>
            <a:pPr marL="285750" indent="-285750" algn="just">
              <a:buFont typeface="Wingdings" panose="05000000000000000000" pitchFamily="2" charset="2"/>
              <a:buChar char="§"/>
            </a:pPr>
            <a:r>
              <a:rPr lang="en-US" b="1" dirty="0"/>
              <a:t>git reset hard: </a:t>
            </a:r>
            <a:r>
              <a:rPr lang="en-US" dirty="0"/>
              <a:t>Discard all the staged changes and discard the changes in all the files.</a:t>
            </a:r>
          </a:p>
          <a:p>
            <a:pPr marL="285750" indent="-285750" algn="just">
              <a:buFont typeface="Wingdings" panose="05000000000000000000" pitchFamily="2" charset="2"/>
              <a:buChar char="§"/>
            </a:pPr>
            <a:r>
              <a:rPr lang="en-US" b="1" dirty="0"/>
              <a:t>git push: </a:t>
            </a:r>
            <a:r>
              <a:rPr lang="en-US" dirty="0"/>
              <a:t>It is used to push all the changes in the git repository.</a:t>
            </a:r>
          </a:p>
          <a:p>
            <a:pPr marL="285750" indent="-285750" algn="just">
              <a:buFont typeface="Wingdings" panose="05000000000000000000" pitchFamily="2" charset="2"/>
              <a:buChar char="§"/>
            </a:pPr>
            <a:r>
              <a:rPr lang="en-US" b="1" dirty="0"/>
              <a:t>git pull: </a:t>
            </a:r>
            <a:r>
              <a:rPr lang="en-US" dirty="0"/>
              <a:t>It is used to pull the new changes made by other users in the project.</a:t>
            </a:r>
          </a:p>
          <a:p>
            <a:pPr marL="285750" indent="-285750" algn="just">
              <a:buFont typeface="Wingdings" panose="05000000000000000000" pitchFamily="2" charset="2"/>
              <a:buChar char="§"/>
            </a:pPr>
            <a:r>
              <a:rPr lang="en-US" b="1" dirty="0"/>
              <a:t>git status: </a:t>
            </a:r>
            <a:r>
              <a:rPr lang="en-US" dirty="0"/>
              <a:t>It is used to check the status</a:t>
            </a:r>
          </a:p>
          <a:p>
            <a:pPr marL="285750" indent="-285750" algn="just">
              <a:buFont typeface="Wingdings" panose="05000000000000000000" pitchFamily="2" charset="2"/>
              <a:buChar char="§"/>
            </a:pPr>
            <a:r>
              <a:rPr lang="en-US" b="1" dirty="0"/>
              <a:t>git clone: </a:t>
            </a:r>
            <a:r>
              <a:rPr lang="en-US" dirty="0"/>
              <a:t>It is used to clone a repository.</a:t>
            </a:r>
          </a:p>
          <a:p>
            <a:pPr marL="285750" indent="-285750" algn="just">
              <a:buFont typeface="Wingdings" panose="05000000000000000000" pitchFamily="2" charset="2"/>
              <a:buChar char="§"/>
            </a:pPr>
            <a:r>
              <a:rPr lang="en-US" b="1" dirty="0"/>
              <a:t>git remote add &lt;repo URL&gt;: </a:t>
            </a:r>
            <a:r>
              <a:rPr lang="en-US" dirty="0"/>
              <a:t>Add a local repository to a remote repository.</a:t>
            </a:r>
            <a:endParaRPr lang="en-US" b="1" dirty="0"/>
          </a:p>
        </p:txBody>
      </p:sp>
    </p:spTree>
    <p:extLst>
      <p:ext uri="{BB962C8B-B14F-4D97-AF65-F5344CB8AC3E}">
        <p14:creationId xmlns:p14="http://schemas.microsoft.com/office/powerpoint/2010/main" val="931117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new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Step by Step process to create a git repository in GitHub. First of all you must have a GitHub account, if not then go to this link </a:t>
            </a:r>
            <a:r>
              <a:rPr lang="en-US" dirty="0">
                <a:hlinkClick r:id="rId3"/>
              </a:rPr>
              <a:t>https://github.com/signup?source=login</a:t>
            </a:r>
            <a:r>
              <a:rPr lang="en-US" dirty="0"/>
              <a:t> and create a new Account.</a:t>
            </a:r>
          </a:p>
          <a:p>
            <a:endParaRPr lang="en-US" dirty="0"/>
          </a:p>
          <a:p>
            <a:r>
              <a:rPr lang="en-US" dirty="0"/>
              <a:t>Step 1: Click on the plus button in the top right corner of the screen and select ‘New Repository’.</a:t>
            </a:r>
          </a:p>
          <a:p>
            <a:r>
              <a:rPr lang="en-US" dirty="0"/>
              <a:t>Step 2: </a:t>
            </a:r>
            <a:r>
              <a:rPr lang="en-US" b="0" i="0" dirty="0">
                <a:solidFill>
                  <a:srgbClr val="24292F"/>
                </a:solidFill>
                <a:effectLst/>
                <a:latin typeface="-apple-system"/>
              </a:rPr>
              <a:t>Type a short, memorable name for your repository. And give a description (optional).</a:t>
            </a:r>
          </a:p>
          <a:p>
            <a:r>
              <a:rPr lang="en-US" dirty="0">
                <a:solidFill>
                  <a:srgbClr val="24292F"/>
                </a:solidFill>
                <a:latin typeface="-apple-system"/>
              </a:rPr>
              <a:t>Step 3: Select the type of repository. </a:t>
            </a:r>
            <a:r>
              <a:rPr lang="en-US" b="1" dirty="0">
                <a:solidFill>
                  <a:srgbClr val="24292F"/>
                </a:solidFill>
                <a:latin typeface="-apple-system"/>
              </a:rPr>
              <a:t>Public or Private</a:t>
            </a:r>
          </a:p>
          <a:p>
            <a:r>
              <a:rPr lang="en-US" dirty="0">
                <a:solidFill>
                  <a:srgbClr val="24292F"/>
                </a:solidFill>
                <a:latin typeface="-apple-system"/>
              </a:rPr>
              <a:t>Step 4: Set how you want to Initialize the repository.</a:t>
            </a:r>
          </a:p>
          <a:p>
            <a:r>
              <a:rPr lang="en-US" dirty="0">
                <a:solidFill>
                  <a:srgbClr val="24292F"/>
                </a:solidFill>
                <a:latin typeface="-apple-system"/>
              </a:rPr>
              <a:t>Step 5: Click on Create Repository. Your Repository will be created.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FB2663E-0A92-4D82-BEA2-42271C09B1E8}"/>
              </a:ext>
            </a:extLst>
          </p:cNvPr>
          <p:cNvPicPr>
            <a:picLocks noChangeAspect="1"/>
          </p:cNvPicPr>
          <p:nvPr/>
        </p:nvPicPr>
        <p:blipFill>
          <a:blip r:embed="rId4"/>
          <a:stretch>
            <a:fillRect/>
          </a:stretch>
        </p:blipFill>
        <p:spPr>
          <a:xfrm>
            <a:off x="310696" y="3212432"/>
            <a:ext cx="2209887" cy="1804207"/>
          </a:xfrm>
          <a:prstGeom prst="rect">
            <a:avLst/>
          </a:prstGeom>
        </p:spPr>
      </p:pic>
      <p:pic>
        <p:nvPicPr>
          <p:cNvPr id="6" name="Picture 5">
            <a:extLst>
              <a:ext uri="{FF2B5EF4-FFF2-40B4-BE49-F238E27FC236}">
                <a16:creationId xmlns:a16="http://schemas.microsoft.com/office/drawing/2014/main" id="{F29BEA97-5FFA-47F5-88BC-8506C7B9CCA3}"/>
              </a:ext>
            </a:extLst>
          </p:cNvPr>
          <p:cNvPicPr>
            <a:picLocks noChangeAspect="1"/>
          </p:cNvPicPr>
          <p:nvPr/>
        </p:nvPicPr>
        <p:blipFill>
          <a:blip r:embed="rId5"/>
          <a:stretch>
            <a:fillRect/>
          </a:stretch>
        </p:blipFill>
        <p:spPr>
          <a:xfrm>
            <a:off x="3036756" y="3281305"/>
            <a:ext cx="4365921" cy="843585"/>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209D5E60-E004-4FE5-9E0A-09C5B9F40ABF}"/>
              </a:ext>
            </a:extLst>
          </p:cNvPr>
          <p:cNvPicPr>
            <a:picLocks noChangeAspect="1"/>
          </p:cNvPicPr>
          <p:nvPr/>
        </p:nvPicPr>
        <p:blipFill>
          <a:blip r:embed="rId6"/>
          <a:stretch>
            <a:fillRect/>
          </a:stretch>
        </p:blipFill>
        <p:spPr>
          <a:xfrm>
            <a:off x="7973079" y="2393405"/>
            <a:ext cx="3881867" cy="980103"/>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775CD73F-FF82-4403-BB2C-6BF02B3EB7AA}"/>
              </a:ext>
            </a:extLst>
          </p:cNvPr>
          <p:cNvPicPr>
            <a:picLocks noChangeAspect="1"/>
          </p:cNvPicPr>
          <p:nvPr/>
        </p:nvPicPr>
        <p:blipFill>
          <a:blip r:embed="rId7"/>
          <a:stretch>
            <a:fillRect/>
          </a:stretch>
        </p:blipFill>
        <p:spPr>
          <a:xfrm>
            <a:off x="7725244" y="4318782"/>
            <a:ext cx="4382181" cy="1997655"/>
          </a:xfrm>
          <a:prstGeom prst="rect">
            <a:avLst/>
          </a:prstGeom>
        </p:spPr>
        <p:style>
          <a:lnRef idx="2">
            <a:schemeClr val="dk1"/>
          </a:lnRef>
          <a:fillRef idx="1">
            <a:schemeClr val="lt1"/>
          </a:fillRef>
          <a:effectRef idx="0">
            <a:schemeClr val="dk1"/>
          </a:effectRef>
          <a:fontRef idx="minor">
            <a:schemeClr val="dk1"/>
          </a:fontRef>
        </p:style>
      </p:pic>
      <p:pic>
        <p:nvPicPr>
          <p:cNvPr id="13" name="Picture 12">
            <a:extLst>
              <a:ext uri="{FF2B5EF4-FFF2-40B4-BE49-F238E27FC236}">
                <a16:creationId xmlns:a16="http://schemas.microsoft.com/office/drawing/2014/main" id="{245A9940-FE8B-4AF8-9BF3-C7B444E665B7}"/>
              </a:ext>
            </a:extLst>
          </p:cNvPr>
          <p:cNvPicPr>
            <a:picLocks noChangeAspect="1"/>
          </p:cNvPicPr>
          <p:nvPr/>
        </p:nvPicPr>
        <p:blipFill>
          <a:blip r:embed="rId8"/>
          <a:stretch>
            <a:fillRect/>
          </a:stretch>
        </p:blipFill>
        <p:spPr>
          <a:xfrm>
            <a:off x="3036756" y="4890515"/>
            <a:ext cx="3404455" cy="1638922"/>
          </a:xfrm>
          <a:prstGeom prst="rect">
            <a:avLst/>
          </a:prstGeom>
        </p:spPr>
        <p:style>
          <a:lnRef idx="2">
            <a:schemeClr val="dk1"/>
          </a:lnRef>
          <a:fillRef idx="1">
            <a:schemeClr val="lt1"/>
          </a:fillRef>
          <a:effectRef idx="0">
            <a:schemeClr val="dk1"/>
          </a:effectRef>
          <a:fontRef idx="minor">
            <a:schemeClr val="dk1"/>
          </a:fontRef>
        </p:style>
      </p:pic>
      <p:cxnSp>
        <p:nvCxnSpPr>
          <p:cNvPr id="15" name="Connector: Elbow 14">
            <a:extLst>
              <a:ext uri="{FF2B5EF4-FFF2-40B4-BE49-F238E27FC236}">
                <a16:creationId xmlns:a16="http://schemas.microsoft.com/office/drawing/2014/main" id="{7D5D14AE-BED0-4C35-BD9B-FB762AF631F8}"/>
              </a:ext>
            </a:extLst>
          </p:cNvPr>
          <p:cNvCxnSpPr>
            <a:stCxn id="4" idx="3"/>
            <a:endCxn id="6" idx="1"/>
          </p:cNvCxnSpPr>
          <p:nvPr/>
        </p:nvCxnSpPr>
        <p:spPr>
          <a:xfrm flipV="1">
            <a:off x="2520583" y="3703098"/>
            <a:ext cx="516173" cy="411438"/>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7" name="Connector: Elbow 16">
            <a:extLst>
              <a:ext uri="{FF2B5EF4-FFF2-40B4-BE49-F238E27FC236}">
                <a16:creationId xmlns:a16="http://schemas.microsoft.com/office/drawing/2014/main" id="{507B74E4-4C81-4DA5-96A1-701D6467F8B4}"/>
              </a:ext>
            </a:extLst>
          </p:cNvPr>
          <p:cNvCxnSpPr>
            <a:stCxn id="6" idx="3"/>
            <a:endCxn id="9" idx="1"/>
          </p:cNvCxnSpPr>
          <p:nvPr/>
        </p:nvCxnSpPr>
        <p:spPr>
          <a:xfrm flipV="1">
            <a:off x="7402677" y="2883457"/>
            <a:ext cx="570402" cy="819641"/>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9" name="Connector: Elbow 18">
            <a:extLst>
              <a:ext uri="{FF2B5EF4-FFF2-40B4-BE49-F238E27FC236}">
                <a16:creationId xmlns:a16="http://schemas.microsoft.com/office/drawing/2014/main" id="{200BF43B-3252-42CE-93DB-3149A03DC4C8}"/>
              </a:ext>
            </a:extLst>
          </p:cNvPr>
          <p:cNvCxnSpPr>
            <a:stCxn id="9" idx="2"/>
            <a:endCxn id="11" idx="0"/>
          </p:cNvCxnSpPr>
          <p:nvPr/>
        </p:nvCxnSpPr>
        <p:spPr>
          <a:xfrm rot="16200000" flipH="1">
            <a:off x="9442537" y="3844984"/>
            <a:ext cx="945274" cy="2322"/>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6" name="Connector: Elbow 25">
            <a:extLst>
              <a:ext uri="{FF2B5EF4-FFF2-40B4-BE49-F238E27FC236}">
                <a16:creationId xmlns:a16="http://schemas.microsoft.com/office/drawing/2014/main" id="{3C264B29-A22F-4F6D-8D60-BC8ABACDD6E0}"/>
              </a:ext>
            </a:extLst>
          </p:cNvPr>
          <p:cNvCxnSpPr>
            <a:stCxn id="11" idx="1"/>
            <a:endCxn id="13" idx="3"/>
          </p:cNvCxnSpPr>
          <p:nvPr/>
        </p:nvCxnSpPr>
        <p:spPr>
          <a:xfrm rot="10800000" flipV="1">
            <a:off x="6441212" y="5317610"/>
            <a:ext cx="1284033" cy="392366"/>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27" name="Rectangle 26">
            <a:extLst>
              <a:ext uri="{FF2B5EF4-FFF2-40B4-BE49-F238E27FC236}">
                <a16:creationId xmlns:a16="http://schemas.microsoft.com/office/drawing/2014/main" id="{7C6FEA2A-08CD-4791-B501-AB47EAC6617D}"/>
              </a:ext>
            </a:extLst>
          </p:cNvPr>
          <p:cNvSpPr/>
          <p:nvPr/>
        </p:nvSpPr>
        <p:spPr>
          <a:xfrm>
            <a:off x="254092" y="5317609"/>
            <a:ext cx="2140648" cy="90969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Repository Created Successfully</a:t>
            </a:r>
          </a:p>
        </p:txBody>
      </p:sp>
      <p:cxnSp>
        <p:nvCxnSpPr>
          <p:cNvPr id="32" name="Connector: Elbow 31">
            <a:extLst>
              <a:ext uri="{FF2B5EF4-FFF2-40B4-BE49-F238E27FC236}">
                <a16:creationId xmlns:a16="http://schemas.microsoft.com/office/drawing/2014/main" id="{8880D459-BC2C-4E53-B8CA-1AF2092DF546}"/>
              </a:ext>
            </a:extLst>
          </p:cNvPr>
          <p:cNvCxnSpPr>
            <a:stCxn id="13" idx="1"/>
            <a:endCxn id="27" idx="3"/>
          </p:cNvCxnSpPr>
          <p:nvPr/>
        </p:nvCxnSpPr>
        <p:spPr>
          <a:xfrm rot="10800000" flipV="1">
            <a:off x="2394740" y="5709975"/>
            <a:ext cx="642016" cy="62479"/>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89968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6716220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979074" y="31502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13</a:t>
            </a:r>
          </a:p>
        </p:txBody>
      </p:sp>
    </p:spTree>
    <p:extLst>
      <p:ext uri="{BB962C8B-B14F-4D97-AF65-F5344CB8AC3E}">
        <p14:creationId xmlns:p14="http://schemas.microsoft.com/office/powerpoint/2010/main" val="3991243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13</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352370" cy="3139321"/>
          </a:xfrm>
          <a:prstGeom prst="rect">
            <a:avLst/>
          </a:prstGeom>
          <a:noFill/>
        </p:spPr>
        <p:txBody>
          <a:bodyPr wrap="square" rtlCol="0">
            <a:spAutoFit/>
          </a:bodyPr>
          <a:lstStyle/>
          <a:p>
            <a:pPr marL="285750" indent="-285750">
              <a:buFont typeface="Arial" panose="020B0604020202020204" pitchFamily="34" charset="0"/>
              <a:buChar char="•"/>
            </a:pPr>
            <a:r>
              <a:rPr lang="it-IT" dirty="0">
                <a:solidFill>
                  <a:srgbClr val="242424"/>
                </a:solidFill>
              </a:rPr>
              <a:t>Odata Integration with UI</a:t>
            </a:r>
          </a:p>
          <a:p>
            <a:pPr marL="285750" indent="-285750">
              <a:buFont typeface="Arial" panose="020B0604020202020204" pitchFamily="34" charset="0"/>
              <a:buChar char="•"/>
            </a:pPr>
            <a:r>
              <a:rPr lang="it-IT" dirty="0">
                <a:solidFill>
                  <a:srgbClr val="242424"/>
                </a:solidFill>
              </a:rPr>
              <a:t>Understanding the configuration of ui5.yaml</a:t>
            </a:r>
          </a:p>
          <a:p>
            <a:pPr marL="285750" indent="-285750">
              <a:buFont typeface="Arial" panose="020B0604020202020204" pitchFamily="34" charset="0"/>
              <a:buChar char="•"/>
            </a:pPr>
            <a:r>
              <a:rPr lang="it-IT" dirty="0">
                <a:solidFill>
                  <a:srgbClr val="242424"/>
                </a:solidFill>
              </a:rPr>
              <a:t>ui5.yaml and ui5-local.yaml for VS Code</a:t>
            </a:r>
          </a:p>
          <a:p>
            <a:pPr marL="285750" indent="-285750">
              <a:buFont typeface="Arial" panose="020B0604020202020204" pitchFamily="34" charset="0"/>
              <a:buChar char="•"/>
            </a:pPr>
            <a:r>
              <a:rPr lang="it-IT" dirty="0">
                <a:solidFill>
                  <a:srgbClr val="242424"/>
                </a:solidFill>
              </a:rPr>
              <a:t>Implementing Read in UI</a:t>
            </a:r>
          </a:p>
          <a:p>
            <a:pPr marL="285750" indent="-285750">
              <a:buFont typeface="Arial" panose="020B0604020202020204" pitchFamily="34" charset="0"/>
              <a:buChar char="•"/>
            </a:pPr>
            <a:r>
              <a:rPr lang="it-IT" dirty="0">
                <a:solidFill>
                  <a:srgbClr val="242424"/>
                </a:solidFill>
              </a:rPr>
              <a:t>Implementing Create in the UI</a:t>
            </a:r>
          </a:p>
          <a:p>
            <a:pPr marL="285750" indent="-285750">
              <a:buFont typeface="Arial" panose="020B0604020202020204" pitchFamily="34" charset="0"/>
              <a:buChar char="•"/>
            </a:pPr>
            <a:r>
              <a:rPr lang="it-IT" dirty="0">
                <a:solidFill>
                  <a:srgbClr val="242424"/>
                </a:solidFill>
              </a:rPr>
              <a:t>Implementing Upadte in UI</a:t>
            </a:r>
          </a:p>
          <a:p>
            <a:pPr marL="285750" indent="-285750">
              <a:buFont typeface="Arial" panose="020B0604020202020204" pitchFamily="34" charset="0"/>
              <a:buChar char="•"/>
            </a:pPr>
            <a:r>
              <a:rPr lang="it-IT" dirty="0">
                <a:solidFill>
                  <a:srgbClr val="242424"/>
                </a:solidFill>
              </a:rPr>
              <a:t>Implementing Delete uisng UI</a:t>
            </a:r>
          </a:p>
          <a:p>
            <a:pPr marL="285750" indent="-285750">
              <a:buFont typeface="Arial" panose="020B0604020202020204" pitchFamily="34" charset="0"/>
              <a:buChar char="•"/>
            </a:pPr>
            <a:r>
              <a:rPr lang="it-IT" dirty="0">
                <a:solidFill>
                  <a:srgbClr val="242424"/>
                </a:solidFill>
              </a:rPr>
              <a:t>Calling Function Import form the UI</a:t>
            </a:r>
          </a:p>
          <a:p>
            <a:pPr marL="285750" indent="-285750">
              <a:buFont typeface="Arial" panose="020B0604020202020204" pitchFamily="34" charset="0"/>
              <a:buChar char="•"/>
            </a:pPr>
            <a:r>
              <a:rPr lang="it-IT" dirty="0">
                <a:solidFill>
                  <a:srgbClr val="242424"/>
                </a:solidFill>
              </a:rPr>
              <a:t>Introduction to GitHub</a:t>
            </a:r>
          </a:p>
          <a:p>
            <a:pPr marL="285750" indent="-285750">
              <a:buFont typeface="Arial" panose="020B0604020202020204" pitchFamily="34" charset="0"/>
              <a:buChar char="•"/>
            </a:pPr>
            <a:r>
              <a:rPr lang="it-IT" dirty="0">
                <a:solidFill>
                  <a:srgbClr val="242424"/>
                </a:solidFill>
              </a:rPr>
              <a:t>Creating a Git Repository in GitHub.</a:t>
            </a:r>
          </a:p>
          <a:p>
            <a:pPr marL="285750" indent="-285750">
              <a:buFont typeface="Arial" panose="020B0604020202020204" pitchFamily="34" charset="0"/>
              <a:buChar char="•"/>
            </a:pPr>
            <a:endParaRPr lang="it-IT" dirty="0">
              <a:solidFill>
                <a:srgbClr val="242424"/>
              </a:solidFill>
            </a:endParaRP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33696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Integration of OData in our Fiori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720927" cy="5355312"/>
          </a:xfrm>
          <a:prstGeom prst="rect">
            <a:avLst/>
          </a:prstGeom>
          <a:noFill/>
        </p:spPr>
        <p:txBody>
          <a:bodyPr wrap="square" rtlCol="0">
            <a:spAutoFit/>
          </a:bodyPr>
          <a:lstStyle/>
          <a:p>
            <a:pPr algn="just"/>
            <a:r>
              <a:rPr lang="en-US" dirty="0"/>
              <a:t>Steps to Integrate our Fiori app with the OData service we have created.</a:t>
            </a:r>
          </a:p>
          <a:p>
            <a:pPr algn="just"/>
            <a:r>
              <a:rPr lang="en-US" dirty="0"/>
              <a:t>Step 1: </a:t>
            </a:r>
            <a:r>
              <a:rPr lang="en-US" dirty="0">
                <a:solidFill>
                  <a:prstClr val="black"/>
                </a:solidFill>
              </a:rPr>
              <a:t>Go to manifest.json and define a data source in sap.app section.</a:t>
            </a:r>
          </a:p>
          <a:p>
            <a:pPr algn="just" defTabSz="914126"/>
            <a:r>
              <a:rPr lang="en-US" dirty="0">
                <a:solidFill>
                  <a:prstClr val="black"/>
                </a:solidFill>
              </a:rPr>
              <a:t>Step 2: Go to sap.ui5 section and create a default data model for this data source</a:t>
            </a:r>
          </a:p>
          <a:p>
            <a:pPr algn="just" defTabSz="914126"/>
            <a:r>
              <a:rPr lang="en-US" b="1" dirty="0">
                <a:solidFill>
                  <a:prstClr val="black"/>
                </a:solidFill>
              </a:rPr>
              <a:t>TO AVOID CORS issue in BAS tool so we can connect to our SAP SERVER</a:t>
            </a:r>
          </a:p>
          <a:p>
            <a:pPr algn="just" defTabSz="914126"/>
            <a:r>
              <a:rPr lang="en-US" dirty="0">
                <a:solidFill>
                  <a:prstClr val="black"/>
                </a:solidFill>
              </a:rPr>
              <a:t>Step 3: Add a dev-dependency in package.json file to latest UI5 tooling - </a:t>
            </a:r>
            <a:r>
              <a:rPr lang="en-US" dirty="0"/>
              <a:t>@sap/ux-ui5-tooling</a:t>
            </a:r>
          </a:p>
          <a:p>
            <a:pPr algn="just" defTabSz="914126"/>
            <a:r>
              <a:rPr lang="en-US" dirty="0">
                <a:solidFill>
                  <a:prstClr val="black"/>
                </a:solidFill>
              </a:rPr>
              <a:t>Step 4: Also add a section called UI5 in package.json to use the tooling for the project.</a:t>
            </a:r>
          </a:p>
          <a:p>
            <a:pPr algn="just" defTabSz="914126"/>
            <a:r>
              <a:rPr lang="en-US" dirty="0">
                <a:solidFill>
                  <a:prstClr val="black"/>
                </a:solidFill>
              </a:rPr>
              <a:t>Step 5: We will cheat the browser by adding a proxy module, this proxy module will re-direct all the calls starring /sap top our SAP Server via destination. In ui5.yaml file provide middleware configuration</a:t>
            </a:r>
          </a:p>
          <a:p>
            <a:pPr algn="just" defTabSz="914126"/>
            <a:r>
              <a:rPr lang="en-US" dirty="0">
                <a:solidFill>
                  <a:prstClr val="black"/>
                </a:solidFill>
              </a:rPr>
              <a:t>Step 6: Test app using </a:t>
            </a:r>
            <a:r>
              <a:rPr lang="en-US" b="1" dirty="0">
                <a:solidFill>
                  <a:prstClr val="black"/>
                </a:solidFill>
              </a:rPr>
              <a:t>ui5 serve or fiori run </a:t>
            </a:r>
            <a:r>
              <a:rPr lang="en-US" dirty="0">
                <a:solidFill>
                  <a:prstClr val="black"/>
                </a:solidFill>
              </a:rPr>
              <a:t>command</a:t>
            </a:r>
          </a:p>
          <a:p>
            <a:pPr algn="just" defTabSz="914126"/>
            <a:endParaRPr lang="en-US" dirty="0">
              <a:solidFill>
                <a:prstClr val="black"/>
              </a:solidFill>
            </a:endParaRPr>
          </a:p>
          <a:p>
            <a:pPr algn="just" defTabSz="914126"/>
            <a:r>
              <a:rPr lang="en-US" dirty="0">
                <a:solidFill>
                  <a:prstClr val="black"/>
                </a:solidFill>
              </a:rPr>
              <a:t>Step 7: Binding with ODATA entityset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3965909-1AE4-40AE-AA27-CED33FC91FD2}"/>
              </a:ext>
            </a:extLst>
          </p:cNvPr>
          <p:cNvPicPr>
            <a:picLocks noChangeAspect="1"/>
          </p:cNvPicPr>
          <p:nvPr/>
        </p:nvPicPr>
        <p:blipFill>
          <a:blip r:embed="rId3"/>
          <a:stretch>
            <a:fillRect/>
          </a:stretch>
        </p:blipFill>
        <p:spPr>
          <a:xfrm>
            <a:off x="7916312" y="2117972"/>
            <a:ext cx="3386849" cy="1059062"/>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A14F34FA-8DF2-41A3-9F4C-3B89AE3BD691}"/>
              </a:ext>
            </a:extLst>
          </p:cNvPr>
          <p:cNvPicPr>
            <a:picLocks noChangeAspect="1"/>
          </p:cNvPicPr>
          <p:nvPr/>
        </p:nvPicPr>
        <p:blipFill>
          <a:blip r:embed="rId4"/>
          <a:stretch>
            <a:fillRect/>
          </a:stretch>
        </p:blipFill>
        <p:spPr>
          <a:xfrm>
            <a:off x="7916312" y="791686"/>
            <a:ext cx="3386849" cy="1260438"/>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874FCFE3-488A-475A-AF6A-2DA0BC594593}"/>
              </a:ext>
            </a:extLst>
          </p:cNvPr>
          <p:cNvPicPr>
            <a:picLocks noChangeAspect="1"/>
          </p:cNvPicPr>
          <p:nvPr/>
        </p:nvPicPr>
        <p:blipFill>
          <a:blip r:embed="rId5"/>
          <a:stretch>
            <a:fillRect/>
          </a:stretch>
        </p:blipFill>
        <p:spPr>
          <a:xfrm>
            <a:off x="7916313" y="3255320"/>
            <a:ext cx="3386849" cy="1514107"/>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A6DBF6CB-E9F2-4FAD-A7C8-BFD87B96D988}"/>
              </a:ext>
            </a:extLst>
          </p:cNvPr>
          <p:cNvPicPr>
            <a:picLocks noChangeAspect="1"/>
          </p:cNvPicPr>
          <p:nvPr/>
        </p:nvPicPr>
        <p:blipFill>
          <a:blip r:embed="rId6"/>
          <a:stretch>
            <a:fillRect/>
          </a:stretch>
        </p:blipFill>
        <p:spPr>
          <a:xfrm>
            <a:off x="5590117" y="5120605"/>
            <a:ext cx="3501928" cy="167371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611603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78624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Configuring ui5.yaml for VS Code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To use the OData service in VS Code we must configure the ui5.yaml file according to that. We need to configure it according to the below format.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641535E-2775-4E38-AB42-7B6D212C8A24}"/>
              </a:ext>
            </a:extLst>
          </p:cNvPr>
          <p:cNvPicPr>
            <a:picLocks noChangeAspect="1"/>
          </p:cNvPicPr>
          <p:nvPr/>
        </p:nvPicPr>
        <p:blipFill>
          <a:blip r:embed="rId3"/>
          <a:stretch>
            <a:fillRect/>
          </a:stretch>
        </p:blipFill>
        <p:spPr>
          <a:xfrm>
            <a:off x="5747877" y="1486977"/>
            <a:ext cx="5632801" cy="4143605"/>
          </a:xfrm>
          <a:prstGeom prst="rect">
            <a:avLst/>
          </a:prstGeom>
        </p:spPr>
      </p:pic>
      <p:sp>
        <p:nvSpPr>
          <p:cNvPr id="9" name="TextBox 8">
            <a:extLst>
              <a:ext uri="{FF2B5EF4-FFF2-40B4-BE49-F238E27FC236}">
                <a16:creationId xmlns:a16="http://schemas.microsoft.com/office/drawing/2014/main" id="{189D7DEC-1162-4824-970E-BA6A0A8EA5FB}"/>
              </a:ext>
            </a:extLst>
          </p:cNvPr>
          <p:cNvSpPr txBox="1"/>
          <p:nvPr/>
        </p:nvSpPr>
        <p:spPr>
          <a:xfrm>
            <a:off x="261763" y="1425421"/>
            <a:ext cx="4673311" cy="4524315"/>
          </a:xfrm>
          <a:prstGeom prst="rect">
            <a:avLst/>
          </a:prstGeom>
          <a:noFill/>
        </p:spPr>
        <p:txBody>
          <a:bodyPr wrap="square">
            <a:spAutoFit/>
          </a:bodyPr>
          <a:lstStyle/>
          <a:p>
            <a:r>
              <a:rPr lang="en-US" sz="1200" b="0" dirty="0">
                <a:solidFill>
                  <a:srgbClr val="569CD6"/>
                </a:solidFill>
                <a:effectLst/>
                <a:latin typeface="Consolas" panose="020B0609020204030204" pitchFamily="49" charset="0"/>
              </a:rPr>
              <a:t>specVersion</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'2.5'</a:t>
            </a:r>
            <a:endParaRPr lang="en-US" sz="1200" b="0" dirty="0">
              <a:solidFill>
                <a:srgbClr val="D4D4D4"/>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metadata</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name</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fiorilikeapp</a:t>
            </a:r>
            <a:endParaRPr lang="en-US" sz="1200" b="0" dirty="0">
              <a:solidFill>
                <a:srgbClr val="D4D4D4"/>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type</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application</a:t>
            </a:r>
            <a:endParaRPr lang="en-US" sz="1200" b="0" dirty="0">
              <a:solidFill>
                <a:srgbClr val="D4D4D4"/>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server</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customMiddleware</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 </a:t>
            </a:r>
            <a:r>
              <a:rPr lang="en-US" sz="1200" b="0" dirty="0">
                <a:solidFill>
                  <a:srgbClr val="569CD6"/>
                </a:solidFill>
                <a:effectLst/>
                <a:latin typeface="Consolas" panose="020B0609020204030204" pitchFamily="49" charset="0"/>
              </a:rPr>
              <a:t>name</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fiori-tools-proxy</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afterMiddleware</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compression</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configuration</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ignoreCertError</a:t>
            </a:r>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false</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backend</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 </a:t>
            </a:r>
            <a:r>
              <a:rPr lang="en-US" sz="1200" b="0" dirty="0">
                <a:solidFill>
                  <a:srgbClr val="569CD6"/>
                </a:solidFill>
                <a:effectLst/>
                <a:latin typeface="Consolas" panose="020B0609020204030204" pitchFamily="49" charset="0"/>
              </a:rPr>
              <a:t>path</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/sap</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url</a:t>
            </a:r>
            <a:r>
              <a:rPr lang="en-US" sz="1200" b="0" dirty="0">
                <a:solidFill>
                  <a:srgbClr val="D4D4D4"/>
                </a:solidFill>
                <a:effectLst/>
                <a:latin typeface="Consolas" panose="020B0609020204030204" pitchFamily="49" charset="0"/>
              </a:rPr>
              <a:t>: </a:t>
            </a:r>
            <a:r>
              <a:rPr lang="en-US" sz="1200" b="0" dirty="0">
                <a:solidFill>
                  <a:srgbClr val="6A9955"/>
                </a:solidFill>
                <a:effectLst/>
                <a:latin typeface="Consolas" panose="020B0609020204030204" pitchFamily="49" charset="0"/>
              </a:rPr>
              <a:t>http://&lt;hostname&gt;:&lt;port&gt;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ui5</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path</a:t>
            </a:r>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 </a:t>
            </a:r>
            <a:r>
              <a:rPr lang="en-US" sz="1200" b="0" dirty="0">
                <a:solidFill>
                  <a:srgbClr val="CE9178"/>
                </a:solidFill>
                <a:effectLst/>
                <a:latin typeface="Consolas" panose="020B0609020204030204" pitchFamily="49" charset="0"/>
              </a:rPr>
              <a:t>/resources</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 </a:t>
            </a:r>
            <a:r>
              <a:rPr lang="en-US" sz="1200" b="0" dirty="0">
                <a:solidFill>
                  <a:srgbClr val="CE9178"/>
                </a:solidFill>
                <a:effectLst/>
                <a:latin typeface="Consolas" panose="020B0609020204030204" pitchFamily="49" charset="0"/>
              </a:rPr>
              <a:t>/test-resources</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url</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https://ui5.sap.com</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version</a:t>
            </a:r>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 </a:t>
            </a:r>
            <a:r>
              <a:rPr lang="en-US" sz="1200" b="0" dirty="0">
                <a:solidFill>
                  <a:srgbClr val="569CD6"/>
                </a:solidFill>
                <a:effectLst/>
                <a:latin typeface="Consolas" panose="020B0609020204030204" pitchFamily="49" charset="0"/>
              </a:rPr>
              <a:t>name</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fiori-tools-</a:t>
            </a:r>
            <a:r>
              <a:rPr lang="en-US" sz="1200" b="0" dirty="0" err="1">
                <a:solidFill>
                  <a:srgbClr val="CE9178"/>
                </a:solidFill>
                <a:effectLst/>
                <a:latin typeface="Consolas" panose="020B0609020204030204" pitchFamily="49" charset="0"/>
              </a:rPr>
              <a:t>appreload</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afterMiddleware</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compression</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configuration</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port</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35729</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path</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webapp</a:t>
            </a:r>
            <a:endParaRPr lang="en-US" sz="12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76417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ui5-local.yaml configuration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To run and access the OData service in application in a local environment we also need a ui5-local.yaml file. The structure of ui5-local.yaml file is shown below:</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7EA637ED-F1C9-4B14-94F7-9415E8585F33}"/>
              </a:ext>
            </a:extLst>
          </p:cNvPr>
          <p:cNvSpPr txBox="1"/>
          <p:nvPr/>
        </p:nvSpPr>
        <p:spPr>
          <a:xfrm>
            <a:off x="261764" y="1381457"/>
            <a:ext cx="6094324" cy="5509200"/>
          </a:xfrm>
          <a:prstGeom prst="rect">
            <a:avLst/>
          </a:prstGeom>
          <a:noFill/>
        </p:spPr>
        <p:txBody>
          <a:bodyPr wrap="square">
            <a:spAutoFit/>
          </a:bodyPr>
          <a:lstStyle/>
          <a:p>
            <a:r>
              <a:rPr lang="en-US" sz="1100" b="0" dirty="0">
                <a:solidFill>
                  <a:srgbClr val="569CD6"/>
                </a:solidFill>
                <a:effectLst/>
                <a:latin typeface="Consolas" panose="020B0609020204030204" pitchFamily="49" charset="0"/>
              </a:rPr>
              <a:t>specVersion</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'2.4'</a:t>
            </a:r>
            <a:endParaRPr lang="en-US" sz="1100" b="0" dirty="0">
              <a:solidFill>
                <a:srgbClr val="D4D4D4"/>
              </a:solidFill>
              <a:effectLst/>
              <a:latin typeface="Consolas" panose="020B0609020204030204" pitchFamily="49" charset="0"/>
            </a:endParaRPr>
          </a:p>
          <a:p>
            <a:r>
              <a:rPr lang="en-US" sz="1100" b="0" dirty="0">
                <a:solidFill>
                  <a:srgbClr val="569CD6"/>
                </a:solidFill>
                <a:effectLst/>
                <a:latin typeface="Consolas" panose="020B0609020204030204" pitchFamily="49" charset="0"/>
              </a:rPr>
              <a:t>metadata</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'project1'</a:t>
            </a:r>
            <a:endParaRPr lang="en-US" sz="1100" b="0" dirty="0">
              <a:solidFill>
                <a:srgbClr val="D4D4D4"/>
              </a:solidFill>
              <a:effectLst/>
              <a:latin typeface="Consolas" panose="020B0609020204030204" pitchFamily="49" charset="0"/>
            </a:endParaRPr>
          </a:p>
          <a:p>
            <a:r>
              <a:rPr lang="en-US" sz="1100" b="0" dirty="0">
                <a:solidFill>
                  <a:srgbClr val="569CD6"/>
                </a:solidFill>
                <a:effectLst/>
                <a:latin typeface="Consolas" panose="020B0609020204030204" pitchFamily="49" charset="0"/>
              </a:rPr>
              <a:t>type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application</a:t>
            </a:r>
            <a:endParaRPr lang="en-US" sz="1100" b="0" dirty="0">
              <a:solidFill>
                <a:srgbClr val="D4D4D4"/>
              </a:solidFill>
              <a:effectLst/>
              <a:latin typeface="Consolas" panose="020B0609020204030204" pitchFamily="49" charset="0"/>
            </a:endParaRPr>
          </a:p>
          <a:p>
            <a:r>
              <a:rPr lang="en-US" sz="1100" b="0" dirty="0">
                <a:solidFill>
                  <a:srgbClr val="569CD6"/>
                </a:solidFill>
                <a:effectLst/>
                <a:latin typeface="Consolas" panose="020B0609020204030204" pitchFamily="49" charset="0"/>
              </a:rPr>
              <a:t>framework</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SAPUI5</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version</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'1.97.1'</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libraries</a:t>
            </a:r>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sap.f</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sap.m</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sap.suite.ui.generic.template</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sap.ui.comp</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sap.ui.core</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sap.ui.generic.app</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sap.ui.table</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sap.ushell</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themelib_sap_fiori_3</a:t>
            </a:r>
            <a:endParaRPr lang="en-US" sz="1100" b="0" dirty="0">
              <a:solidFill>
                <a:srgbClr val="D4D4D4"/>
              </a:solidFill>
              <a:effectLst/>
              <a:latin typeface="Consolas" panose="020B0609020204030204" pitchFamily="49" charset="0"/>
            </a:endParaRPr>
          </a:p>
          <a:p>
            <a:r>
              <a:rPr lang="en-US" sz="1100" b="0" dirty="0">
                <a:solidFill>
                  <a:srgbClr val="569CD6"/>
                </a:solidFill>
                <a:effectLst/>
                <a:latin typeface="Consolas" panose="020B0609020204030204" pitchFamily="49" charset="0"/>
              </a:rPr>
              <a:t>server</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customMiddleware</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fiori-tools-proxy</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afterMiddleware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compression</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configuration</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ignoreCertError</a:t>
            </a:r>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false</a:t>
            </a:r>
            <a:r>
              <a:rPr lang="en-US" sz="1100" b="0" dirty="0">
                <a:solidFill>
                  <a:srgbClr val="D4D4D4"/>
                </a:solidFill>
                <a:effectLst/>
                <a:latin typeface="Consolas" panose="020B0609020204030204" pitchFamily="49" charset="0"/>
              </a:rPr>
              <a:t> </a:t>
            </a:r>
            <a:r>
              <a:rPr lang="en-US" sz="1100" b="0" dirty="0">
                <a:solidFill>
                  <a:srgbClr val="6A9955"/>
                </a:solidFill>
                <a:effectLst/>
                <a:latin typeface="Consolas" panose="020B0609020204030204" pitchFamily="49" charset="0"/>
              </a:rPr>
              <a:t># If set to true, certificate errors will be ignored. E.g. self-signed certificates will be accepted</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backend</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path</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url</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http://103.207.171.202:8021</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fiori-tools-</a:t>
            </a:r>
            <a:r>
              <a:rPr lang="en-US" sz="1100" b="0" dirty="0" err="1">
                <a:solidFill>
                  <a:srgbClr val="CE9178"/>
                </a:solidFill>
                <a:effectLst/>
                <a:latin typeface="Consolas" panose="020B0609020204030204" pitchFamily="49" charset="0"/>
              </a:rPr>
              <a:t>appreload</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afterMiddleware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compression</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configuration</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port</a:t>
            </a:r>
            <a:r>
              <a:rPr lang="en-US" sz="1100" b="0" dirty="0">
                <a:solidFill>
                  <a:srgbClr val="D4D4D4"/>
                </a:solidFill>
                <a:effectLst/>
                <a:latin typeface="Consolas" panose="020B0609020204030204" pitchFamily="49" charset="0"/>
              </a:rPr>
              <a:t>: </a:t>
            </a:r>
            <a:r>
              <a:rPr lang="en-US" sz="1100" b="0" dirty="0">
                <a:solidFill>
                  <a:srgbClr val="B5CEA8"/>
                </a:solidFill>
                <a:effectLst/>
                <a:latin typeface="Consolas" panose="020B0609020204030204" pitchFamily="49" charset="0"/>
              </a:rPr>
              <a:t>35729</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path</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webapp</a:t>
            </a:r>
            <a:endParaRPr lang="en-US" sz="1100" b="0"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3F555298-1DEA-4AD9-9157-8AE5191C3911}"/>
              </a:ext>
            </a:extLst>
          </p:cNvPr>
          <p:cNvPicPr>
            <a:picLocks noChangeAspect="1"/>
          </p:cNvPicPr>
          <p:nvPr/>
        </p:nvPicPr>
        <p:blipFill>
          <a:blip r:embed="rId3"/>
          <a:stretch>
            <a:fillRect/>
          </a:stretch>
        </p:blipFill>
        <p:spPr>
          <a:xfrm>
            <a:off x="6489803" y="1301070"/>
            <a:ext cx="4890875" cy="5132608"/>
          </a:xfrm>
          <a:prstGeom prst="rect">
            <a:avLst/>
          </a:prstGeom>
        </p:spPr>
      </p:pic>
    </p:spTree>
    <p:extLst>
      <p:ext uri="{BB962C8B-B14F-4D97-AF65-F5344CB8AC3E}">
        <p14:creationId xmlns:p14="http://schemas.microsoft.com/office/powerpoint/2010/main" val="3666172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ogramming concept illustration Free Vector">
            <a:extLst>
              <a:ext uri="{FF2B5EF4-FFF2-40B4-BE49-F238E27FC236}">
                <a16:creationId xmlns:a16="http://schemas.microsoft.com/office/drawing/2014/main" id="{809B1D77-77CC-435B-86B0-B46353A0D5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5635" y="2146587"/>
            <a:ext cx="3759449" cy="3759449"/>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251363" cy="1200329"/>
          </a:xfrm>
          <a:prstGeom prst="rect">
            <a:avLst/>
          </a:prstGeom>
          <a:noFill/>
        </p:spPr>
        <p:txBody>
          <a:bodyPr wrap="square" rtlCol="0">
            <a:spAutoFit/>
          </a:bodyPr>
          <a:lstStyle/>
          <a:p>
            <a:r>
              <a:rPr lang="en-US" dirty="0"/>
              <a:t>In this exercise we will add the configuration to Integrate the OData with our existing app. </a:t>
            </a:r>
          </a:p>
          <a:p>
            <a:r>
              <a:rPr lang="en-US" dirty="0"/>
              <a:t>And we will bind the View1 with the OData model.</a:t>
            </a:r>
          </a:p>
          <a:p>
            <a:r>
              <a:rPr lang="en-US" dirty="0"/>
              <a:t>Along with that we will also see how to read the data of a single product.</a:t>
            </a:r>
          </a:p>
          <a:p>
            <a:r>
              <a:rPr lang="en-US" dirty="0"/>
              <a:t>To do that when we select a product form the product list then the details of that product will be loaded on the View2.</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9" name="TextBox 8">
            <a:extLst>
              <a:ext uri="{FF2B5EF4-FFF2-40B4-BE49-F238E27FC236}">
                <a16:creationId xmlns:a16="http://schemas.microsoft.com/office/drawing/2014/main" id="{CB7693E0-20F4-45D0-A230-E4A061616CB9}"/>
              </a:ext>
            </a:extLst>
          </p:cNvPr>
          <p:cNvSpPr txBox="1"/>
          <p:nvPr/>
        </p:nvSpPr>
        <p:spPr>
          <a:xfrm>
            <a:off x="261764" y="1985707"/>
            <a:ext cx="6094268" cy="4801314"/>
          </a:xfrm>
          <a:prstGeom prst="rect">
            <a:avLst/>
          </a:prstGeom>
          <a:noFill/>
        </p:spPr>
        <p:txBody>
          <a:bodyPr wrap="square">
            <a:spAutoFit/>
          </a:bodyPr>
          <a:lstStyle/>
          <a:p>
            <a:pPr algn="just"/>
            <a:r>
              <a:rPr lang="en-US" dirty="0"/>
              <a:t>Exercise part 1 code/resource: Configuring the app to access OData and loading the list of products on view1</a:t>
            </a:r>
          </a:p>
          <a:p>
            <a:pPr marL="285750" indent="-285750" algn="just">
              <a:buFontTx/>
              <a:buChar char="-"/>
            </a:pPr>
            <a:r>
              <a:rPr lang="en-US" dirty="0">
                <a:hlinkClick r:id="rId5"/>
              </a:rPr>
              <a:t>manifest.json</a:t>
            </a:r>
            <a:endParaRPr lang="en-US" dirty="0"/>
          </a:p>
          <a:p>
            <a:pPr marL="285750" indent="-285750" algn="just">
              <a:buFontTx/>
              <a:buChar char="-"/>
            </a:pPr>
            <a:r>
              <a:rPr lang="en-US" dirty="0">
                <a:hlinkClick r:id="rId6"/>
              </a:rPr>
              <a:t>ui5.yaml</a:t>
            </a:r>
            <a:endParaRPr lang="en-US" dirty="0"/>
          </a:p>
          <a:p>
            <a:pPr marL="285750" indent="-285750" algn="just">
              <a:buFontTx/>
              <a:buChar char="-"/>
            </a:pPr>
            <a:r>
              <a:rPr lang="en-US" dirty="0">
                <a:hlinkClick r:id="rId7"/>
              </a:rPr>
              <a:t>package.json</a:t>
            </a:r>
            <a:endParaRPr lang="en-US" dirty="0"/>
          </a:p>
          <a:p>
            <a:pPr marL="285750" indent="-285750" algn="just">
              <a:buFontTx/>
              <a:buChar char="-"/>
            </a:pPr>
            <a:r>
              <a:rPr lang="en-US" dirty="0">
                <a:hlinkClick r:id="rId8"/>
              </a:rPr>
              <a:t>View1.view.xml</a:t>
            </a:r>
            <a:endParaRPr lang="en-US" dirty="0"/>
          </a:p>
          <a:p>
            <a:pPr algn="just"/>
            <a:r>
              <a:rPr lang="en-US" dirty="0"/>
              <a:t>ui5.yaml and ui5-local.yaml config for VS Code</a:t>
            </a:r>
          </a:p>
          <a:p>
            <a:pPr marL="285750" indent="-285750" algn="just">
              <a:buFontTx/>
              <a:buChar char="-"/>
            </a:pPr>
            <a:r>
              <a:rPr lang="en-US" dirty="0">
                <a:hlinkClick r:id="rId9"/>
              </a:rPr>
              <a:t>ui5.yaml</a:t>
            </a:r>
            <a:endParaRPr lang="en-US" dirty="0"/>
          </a:p>
          <a:p>
            <a:pPr marL="285750" indent="-285750" algn="just">
              <a:buFontTx/>
              <a:buChar char="-"/>
            </a:pPr>
            <a:r>
              <a:rPr lang="en-US" dirty="0">
                <a:hlinkClick r:id="rId10"/>
              </a:rPr>
              <a:t>ui5-local.yaml</a:t>
            </a:r>
            <a:endParaRPr lang="en-US" dirty="0"/>
          </a:p>
          <a:p>
            <a:pPr marL="285750" indent="-285750" algn="just">
              <a:buFontTx/>
              <a:buChar char="-"/>
            </a:pPr>
            <a:endParaRPr lang="en-US" dirty="0"/>
          </a:p>
          <a:p>
            <a:pPr algn="just"/>
            <a:r>
              <a:rPr lang="en-US" dirty="0"/>
              <a:t>Exercise part 2 code/resource: Getting the data of single product with association To_Supplier on View2.</a:t>
            </a:r>
          </a:p>
          <a:p>
            <a:pPr marL="285750" indent="-285750" algn="just">
              <a:buFontTx/>
              <a:buChar char="-"/>
            </a:pPr>
            <a:r>
              <a:rPr lang="en-US" dirty="0">
                <a:hlinkClick r:id="rId11"/>
              </a:rPr>
              <a:t>View1.view.xml</a:t>
            </a:r>
            <a:endParaRPr lang="en-US" dirty="0"/>
          </a:p>
          <a:p>
            <a:pPr marL="285750" indent="-285750" algn="just">
              <a:buFontTx/>
              <a:buChar char="-"/>
            </a:pPr>
            <a:r>
              <a:rPr lang="en-US" dirty="0">
                <a:hlinkClick r:id="rId12"/>
              </a:rPr>
              <a:t>View1.controller.js</a:t>
            </a:r>
            <a:endParaRPr lang="en-US" dirty="0"/>
          </a:p>
          <a:p>
            <a:pPr marL="285750" indent="-285750" algn="just">
              <a:buFontTx/>
              <a:buChar char="-"/>
            </a:pPr>
            <a:r>
              <a:rPr lang="en-US" dirty="0">
                <a:hlinkClick r:id="rId13"/>
              </a:rPr>
              <a:t>View2.view.xml</a:t>
            </a:r>
            <a:endParaRPr lang="en-US" dirty="0"/>
          </a:p>
          <a:p>
            <a:pPr marL="285750" indent="-285750" algn="just">
              <a:buFontTx/>
              <a:buChar char="-"/>
            </a:pPr>
            <a:r>
              <a:rPr lang="en-US" dirty="0">
                <a:hlinkClick r:id="rId14"/>
              </a:rPr>
              <a:t>View2.controller.js</a:t>
            </a:r>
            <a:endParaRPr lang="en-US" dirty="0"/>
          </a:p>
          <a:p>
            <a:pPr marL="285750" indent="-285750" algn="just">
              <a:buFontTx/>
              <a:buChar char="-"/>
            </a:pPr>
            <a:r>
              <a:rPr lang="en-US" dirty="0">
                <a:hlinkClick r:id="rId15"/>
              </a:rPr>
              <a:t>MoreInfo.fragment.xml</a:t>
            </a:r>
            <a:endParaRPr lang="en-US" dirty="0"/>
          </a:p>
        </p:txBody>
      </p:sp>
    </p:spTree>
    <p:extLst>
      <p:ext uri="{BB962C8B-B14F-4D97-AF65-F5344CB8AC3E}">
        <p14:creationId xmlns:p14="http://schemas.microsoft.com/office/powerpoint/2010/main" val="4278445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83028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Implement Create using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A6850873-D9C7-4085-911D-C1C135BFBFE1}"/>
              </a:ext>
            </a:extLst>
          </p:cNvPr>
          <p:cNvSpPr txBox="1"/>
          <p:nvPr/>
        </p:nvSpPr>
        <p:spPr>
          <a:xfrm>
            <a:off x="261763" y="779090"/>
            <a:ext cx="11118915" cy="646331"/>
          </a:xfrm>
          <a:prstGeom prst="rect">
            <a:avLst/>
          </a:prstGeom>
          <a:noFill/>
        </p:spPr>
        <p:txBody>
          <a:bodyPr wrap="square" rtlCol="0">
            <a:spAutoFit/>
          </a:bodyPr>
          <a:lstStyle/>
          <a:p>
            <a:r>
              <a:rPr lang="en-US" dirty="0"/>
              <a:t>Now we will implement create operation in the UI. To do that we need to add a new screen in our application. In that screen we will add a simple form to fill the details of the product and a Save button in the footer of that page.</a:t>
            </a:r>
          </a:p>
        </p:txBody>
      </p:sp>
      <p:pic>
        <p:nvPicPr>
          <p:cNvPr id="7" name="Picture 6">
            <a:extLst>
              <a:ext uri="{FF2B5EF4-FFF2-40B4-BE49-F238E27FC236}">
                <a16:creationId xmlns:a16="http://schemas.microsoft.com/office/drawing/2014/main" id="{610B9F53-1913-4E00-923A-93FC37F2B716}"/>
              </a:ext>
            </a:extLst>
          </p:cNvPr>
          <p:cNvPicPr>
            <a:picLocks noChangeAspect="1"/>
          </p:cNvPicPr>
          <p:nvPr/>
        </p:nvPicPr>
        <p:blipFill>
          <a:blip r:embed="rId3"/>
          <a:stretch>
            <a:fillRect/>
          </a:stretch>
        </p:blipFill>
        <p:spPr>
          <a:xfrm>
            <a:off x="5140527" y="3429000"/>
            <a:ext cx="6606891" cy="2396443"/>
          </a:xfrm>
          <a:prstGeom prst="rect">
            <a:avLst/>
          </a:prstGeom>
        </p:spPr>
        <p:style>
          <a:lnRef idx="2">
            <a:schemeClr val="dk1"/>
          </a:lnRef>
          <a:fillRef idx="1">
            <a:schemeClr val="lt1"/>
          </a:fillRef>
          <a:effectRef idx="0">
            <a:schemeClr val="dk1"/>
          </a:effectRef>
          <a:fontRef idx="minor">
            <a:schemeClr val="dk1"/>
          </a:fontRef>
        </p:style>
      </p:pic>
      <p:sp>
        <p:nvSpPr>
          <p:cNvPr id="13" name="TextBox 12">
            <a:extLst>
              <a:ext uri="{FF2B5EF4-FFF2-40B4-BE49-F238E27FC236}">
                <a16:creationId xmlns:a16="http://schemas.microsoft.com/office/drawing/2014/main" id="{B7E4247E-85E5-473A-8637-08B08B67B01C}"/>
              </a:ext>
            </a:extLst>
          </p:cNvPr>
          <p:cNvSpPr txBox="1"/>
          <p:nvPr/>
        </p:nvSpPr>
        <p:spPr>
          <a:xfrm>
            <a:off x="261763" y="1425421"/>
            <a:ext cx="6094268" cy="2862322"/>
          </a:xfrm>
          <a:prstGeom prst="rect">
            <a:avLst/>
          </a:prstGeom>
          <a:noFill/>
        </p:spPr>
        <p:txBody>
          <a:bodyPr wrap="square">
            <a:spAutoFit/>
          </a:bodyPr>
          <a:lstStyle/>
          <a:p>
            <a:pPr algn="just"/>
            <a:r>
              <a:rPr lang="en-US" dirty="0"/>
              <a:t>For this have to a new </a:t>
            </a:r>
            <a:r>
              <a:rPr lang="en-US" b="1" dirty="0"/>
              <a:t>Add</a:t>
            </a:r>
            <a:r>
              <a:rPr lang="en-US" dirty="0"/>
              <a:t>  button in the footer of the View1 and on press of that button we will navigate to the new </a:t>
            </a:r>
            <a:r>
              <a:rPr lang="en-US" b="1" dirty="0"/>
              <a:t>Add View.</a:t>
            </a:r>
            <a:endParaRPr lang="en-US" dirty="0"/>
          </a:p>
          <a:p>
            <a:pPr algn="just"/>
            <a:endParaRPr lang="en-US" dirty="0"/>
          </a:p>
          <a:p>
            <a:pPr algn="just"/>
            <a:r>
              <a:rPr lang="en-US" dirty="0"/>
              <a:t>Exercise code/resource:</a:t>
            </a:r>
          </a:p>
          <a:p>
            <a:pPr marL="285750" indent="-285750" algn="just">
              <a:buFontTx/>
              <a:buChar char="-"/>
            </a:pPr>
            <a:r>
              <a:rPr lang="en-US" dirty="0">
                <a:hlinkClick r:id="rId4"/>
              </a:rPr>
              <a:t>View1.view.xml</a:t>
            </a:r>
            <a:endParaRPr lang="en-US" dirty="0"/>
          </a:p>
          <a:p>
            <a:pPr marL="285750" indent="-285750" algn="just">
              <a:buFontTx/>
              <a:buChar char="-"/>
            </a:pPr>
            <a:r>
              <a:rPr lang="en-US" dirty="0">
                <a:hlinkClick r:id="rId5"/>
              </a:rPr>
              <a:t>View1.controller.js</a:t>
            </a:r>
            <a:endParaRPr lang="en-US" dirty="0"/>
          </a:p>
          <a:p>
            <a:pPr marL="285750" indent="-285750" algn="just">
              <a:buFontTx/>
              <a:buChar char="-"/>
            </a:pPr>
            <a:r>
              <a:rPr lang="en-US" dirty="0">
                <a:hlinkClick r:id="rId6"/>
              </a:rPr>
              <a:t>Add.view.xml</a:t>
            </a:r>
            <a:endParaRPr lang="en-US" dirty="0"/>
          </a:p>
          <a:p>
            <a:pPr marL="285750" indent="-285750" algn="just">
              <a:buFontTx/>
              <a:buChar char="-"/>
            </a:pPr>
            <a:r>
              <a:rPr lang="en-US" dirty="0">
                <a:hlinkClick r:id="rId7"/>
              </a:rPr>
              <a:t>Add.controller.js</a:t>
            </a:r>
            <a:endParaRPr lang="en-US" dirty="0"/>
          </a:p>
          <a:p>
            <a:pPr marL="285750" indent="-285750" algn="just">
              <a:buFontTx/>
              <a:buChar char="-"/>
            </a:pPr>
            <a:r>
              <a:rPr lang="en-US" dirty="0">
                <a:hlinkClick r:id="rId8"/>
              </a:rPr>
              <a:t>manifest.json</a:t>
            </a:r>
            <a:endParaRPr lang="en-US" dirty="0"/>
          </a:p>
        </p:txBody>
      </p:sp>
      <p:pic>
        <p:nvPicPr>
          <p:cNvPr id="11" name="Picture 10">
            <a:extLst>
              <a:ext uri="{FF2B5EF4-FFF2-40B4-BE49-F238E27FC236}">
                <a16:creationId xmlns:a16="http://schemas.microsoft.com/office/drawing/2014/main" id="{7F125B0F-681F-4E30-9E72-36DE2D21DC4C}"/>
              </a:ext>
            </a:extLst>
          </p:cNvPr>
          <p:cNvPicPr>
            <a:picLocks noChangeAspect="1"/>
          </p:cNvPicPr>
          <p:nvPr/>
        </p:nvPicPr>
        <p:blipFill>
          <a:blip r:embed="rId9"/>
          <a:stretch>
            <a:fillRect/>
          </a:stretch>
        </p:blipFill>
        <p:spPr>
          <a:xfrm>
            <a:off x="7569183" y="1805398"/>
            <a:ext cx="3045721" cy="145603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282977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27461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Implementing Update and Delete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2256418"/>
            <a:ext cx="3032154" cy="923330"/>
          </a:xfrm>
          <a:prstGeom prst="rect">
            <a:avLst/>
          </a:prstGeom>
          <a:noFill/>
        </p:spPr>
        <p:txBody>
          <a:bodyPr wrap="square" rtlCol="0">
            <a:spAutoFit/>
          </a:bodyPr>
          <a:lstStyle/>
          <a:p>
            <a:pPr algn="just"/>
            <a:r>
              <a:rPr lang="en-US" dirty="0"/>
              <a:t>Exercise code/resource:</a:t>
            </a:r>
          </a:p>
          <a:p>
            <a:pPr marL="285750" indent="-285750" algn="just">
              <a:buFontTx/>
              <a:buChar char="-"/>
            </a:pPr>
            <a:r>
              <a:rPr lang="en-US" dirty="0">
                <a:hlinkClick r:id="rId3"/>
              </a:rPr>
              <a:t>Add.view.xml</a:t>
            </a:r>
            <a:endParaRPr lang="en-US" dirty="0"/>
          </a:p>
          <a:p>
            <a:pPr marL="285750" indent="-285750" algn="just">
              <a:buFontTx/>
              <a:buChar char="-"/>
            </a:pPr>
            <a:r>
              <a:rPr lang="en-US" dirty="0">
                <a:hlinkClick r:id="rId4"/>
              </a:rPr>
              <a:t>Add.controller.js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9AB2C919-5B53-46DF-8486-B36913313A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6849" y="1975367"/>
            <a:ext cx="4103543" cy="41035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F7C6CFA-1803-48CD-BD68-676B26587856}"/>
              </a:ext>
            </a:extLst>
          </p:cNvPr>
          <p:cNvSpPr txBox="1"/>
          <p:nvPr/>
        </p:nvSpPr>
        <p:spPr>
          <a:xfrm>
            <a:off x="261764" y="779090"/>
            <a:ext cx="11118914" cy="1477328"/>
          </a:xfrm>
          <a:prstGeom prst="rect">
            <a:avLst/>
          </a:prstGeom>
          <a:noFill/>
        </p:spPr>
        <p:txBody>
          <a:bodyPr wrap="square" rtlCol="0">
            <a:spAutoFit/>
          </a:bodyPr>
          <a:lstStyle/>
          <a:p>
            <a:pPr algn="just"/>
            <a:r>
              <a:rPr lang="en-US" dirty="0"/>
              <a:t>Now we want to Update and Delete the selected record form the backend. To do that we will load the data of the record. Once the data is loaded to update and delete the data, we will add two buttons in the footer of the view named as Save and Delete. We will also add a clear button to clear the data of form.</a:t>
            </a:r>
          </a:p>
          <a:p>
            <a:pPr algn="just"/>
            <a:r>
              <a:rPr lang="en-US" dirty="0"/>
              <a:t>On entering the Product ID of the product in the Input field and press enter we will load the data of that product in the Form.</a:t>
            </a:r>
          </a:p>
        </p:txBody>
      </p:sp>
    </p:spTree>
    <p:extLst>
      <p:ext uri="{BB962C8B-B14F-4D97-AF65-F5344CB8AC3E}">
        <p14:creationId xmlns:p14="http://schemas.microsoft.com/office/powerpoint/2010/main" val="219726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44494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Using Function Import from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Now we want to Call the function import form the UI. To do that we will add a button near the Product Id input field. On press of that button, we will load the most expensive product in the form.</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45EC883C-35DB-4458-866B-1000C8AC4A67}"/>
              </a:ext>
            </a:extLst>
          </p:cNvPr>
          <p:cNvSpPr txBox="1"/>
          <p:nvPr/>
        </p:nvSpPr>
        <p:spPr>
          <a:xfrm>
            <a:off x="261764" y="1671643"/>
            <a:ext cx="3032154" cy="923330"/>
          </a:xfrm>
          <a:prstGeom prst="rect">
            <a:avLst/>
          </a:prstGeom>
          <a:noFill/>
        </p:spPr>
        <p:txBody>
          <a:bodyPr wrap="square" rtlCol="0">
            <a:spAutoFit/>
          </a:bodyPr>
          <a:lstStyle/>
          <a:p>
            <a:pPr algn="just"/>
            <a:r>
              <a:rPr lang="en-US" dirty="0"/>
              <a:t>Exercise code/resource:</a:t>
            </a:r>
          </a:p>
          <a:p>
            <a:pPr marL="285750" indent="-285750" algn="just">
              <a:buFontTx/>
              <a:buChar char="-"/>
            </a:pPr>
            <a:r>
              <a:rPr lang="en-US" dirty="0">
                <a:hlinkClick r:id="rId3"/>
              </a:rPr>
              <a:t>Add.view.xml</a:t>
            </a:r>
            <a:endParaRPr lang="en-US" dirty="0"/>
          </a:p>
          <a:p>
            <a:pPr marL="285750" indent="-285750" algn="just">
              <a:buFontTx/>
              <a:buChar char="-"/>
            </a:pPr>
            <a:r>
              <a:rPr lang="en-US" dirty="0">
                <a:hlinkClick r:id="rId4"/>
              </a:rPr>
              <a:t>Add.controller.js</a:t>
            </a:r>
            <a:endParaRPr lang="en-US" dirty="0"/>
          </a:p>
        </p:txBody>
      </p:sp>
      <p:pic>
        <p:nvPicPr>
          <p:cNvPr id="7" name="Picture 2">
            <a:extLst>
              <a:ext uri="{FF2B5EF4-FFF2-40B4-BE49-F238E27FC236}">
                <a16:creationId xmlns:a16="http://schemas.microsoft.com/office/drawing/2014/main" id="{EC81B46E-3522-42BF-AB07-635B475FA9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6849" y="1975367"/>
            <a:ext cx="4103543" cy="4103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3711881"/>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16944</TotalTime>
  <Words>1904</Words>
  <Application>Microsoft Office PowerPoint</Application>
  <PresentationFormat>Widescreen</PresentationFormat>
  <Paragraphs>210</Paragraphs>
  <Slides>19</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-apple-system</vt:lpstr>
      <vt:lpstr>Arial</vt:lpstr>
      <vt:lpstr>Calibri</vt:lpstr>
      <vt:lpstr>Calibri Light</vt:lpstr>
      <vt:lpstr>Consolas</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1120</cp:revision>
  <dcterms:created xsi:type="dcterms:W3CDTF">2016-07-10T03:33:26Z</dcterms:created>
  <dcterms:modified xsi:type="dcterms:W3CDTF">2021-12-28T07:13:14Z</dcterms:modified>
</cp:coreProperties>
</file>